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48"/>
  </p:notesMasterIdLst>
  <p:handoutMasterIdLst>
    <p:handoutMasterId r:id="rId49"/>
  </p:handoutMasterIdLst>
  <p:sldIdLst>
    <p:sldId id="257" r:id="rId2"/>
    <p:sldId id="338" r:id="rId3"/>
    <p:sldId id="339" r:id="rId4"/>
    <p:sldId id="340" r:id="rId5"/>
    <p:sldId id="341" r:id="rId6"/>
    <p:sldId id="342" r:id="rId7"/>
    <p:sldId id="262" r:id="rId8"/>
    <p:sldId id="263" r:id="rId9"/>
    <p:sldId id="264" r:id="rId10"/>
    <p:sldId id="265" r:id="rId11"/>
    <p:sldId id="266" r:id="rId12"/>
    <p:sldId id="343" r:id="rId13"/>
    <p:sldId id="268" r:id="rId14"/>
    <p:sldId id="269" r:id="rId15"/>
    <p:sldId id="270" r:id="rId16"/>
    <p:sldId id="315" r:id="rId17"/>
    <p:sldId id="321" r:id="rId18"/>
    <p:sldId id="316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317" r:id="rId29"/>
    <p:sldId id="322" r:id="rId30"/>
    <p:sldId id="318" r:id="rId31"/>
    <p:sldId id="323" r:id="rId32"/>
    <p:sldId id="319" r:id="rId33"/>
    <p:sldId id="337" r:id="rId34"/>
    <p:sldId id="335" r:id="rId35"/>
    <p:sldId id="280" r:id="rId36"/>
    <p:sldId id="281" r:id="rId37"/>
    <p:sldId id="282" r:id="rId38"/>
    <p:sldId id="283" r:id="rId39"/>
    <p:sldId id="284" r:id="rId40"/>
    <p:sldId id="285" r:id="rId41"/>
    <p:sldId id="336" r:id="rId42"/>
    <p:sldId id="334" r:id="rId43"/>
    <p:sldId id="326" r:id="rId44"/>
    <p:sldId id="328" r:id="rId45"/>
    <p:sldId id="330" r:id="rId46"/>
    <p:sldId id="307" r:id="rId47"/>
  </p:sldIdLst>
  <p:sldSz cx="13004800" cy="9753600"/>
  <p:notesSz cx="6858000" cy="9926638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674">
          <p15:clr>
            <a:srgbClr val="A4A3A4"/>
          </p15:clr>
        </p15:guide>
        <p15:guide id="2" pos="19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6BD0D"/>
    <a:srgbClr val="8497B0"/>
    <a:srgbClr val="D6DCE5"/>
    <a:srgbClr val="0099FF"/>
    <a:srgbClr val="E3E6EF"/>
    <a:srgbClr val="0099CC"/>
    <a:srgbClr val="3399FF"/>
    <a:srgbClr val="3366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91A6AA-2287-990F-3AA6-69169D35414E}" v="1051" dt="2025-11-24T13:29:16.3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88" autoAdjust="0"/>
    <p:restoredTop sz="94660"/>
  </p:normalViewPr>
  <p:slideViewPr>
    <p:cSldViewPr>
      <p:cViewPr>
        <p:scale>
          <a:sx n="65" d="100"/>
          <a:sy n="65" d="100"/>
        </p:scale>
        <p:origin x="-1290" y="15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674"/>
        <p:guide pos="19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99D8433C-8E74-3A88-7389-9112D79DD2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Microsoft YaHei" charset="-122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A78B5662-A2E1-D709-DCF3-21BF924E9B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Microsoft YaHei" charset="-122"/>
              </a:defRPr>
            </a:lvl1pPr>
          </a:lstStyle>
          <a:p>
            <a:pPr>
              <a:defRPr/>
            </a:pPr>
            <a:fld id="{2F4C54BD-E423-4AFE-8D18-CFA7A0FA3C6E}" type="datetimeFigureOut">
              <a:rPr lang="pt-BR"/>
              <a:pPr>
                <a:defRPr/>
              </a:pPr>
              <a:t>24/11/2025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5B5DAD3A-067C-7D7F-8D1A-254A168EFA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Microsoft YaHei" charset="-122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321C7575-758A-10E1-4C78-DC524C02EE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28163"/>
            <a:ext cx="29718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A0FAB81-5DB2-4249-BC53-286CDA6D160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xmlns="" id="{C74BF983-BBFD-6D47-B3DF-D1661B0024B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7738" y="754063"/>
            <a:ext cx="4960937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66794826-F17E-C5F4-A0C1-EF7B6308C14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714875"/>
            <a:ext cx="5484813" cy="44656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noProof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0C5ABE32-6C48-393E-9340-57020BABE6F1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4975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spcBef>
                <a:spcPts val="12"/>
              </a:spcBef>
              <a:spcAft>
                <a:spcPts val="12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13142" algn="l"/>
                <a:tab pos="826284" algn="l"/>
                <a:tab pos="1239426" algn="l"/>
                <a:tab pos="1652567" algn="l"/>
                <a:tab pos="2065709" algn="l"/>
                <a:tab pos="2478851" algn="l"/>
                <a:tab pos="2891993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Segoe UI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xmlns="" id="{A2E02E32-0AFA-EF9E-95C8-C5812D48E68C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1438" y="0"/>
            <a:ext cx="2974975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spcBef>
                <a:spcPts val="12"/>
              </a:spcBef>
              <a:spcAft>
                <a:spcPts val="12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13142" algn="l"/>
                <a:tab pos="826284" algn="l"/>
                <a:tab pos="1239426" algn="l"/>
                <a:tab pos="1652567" algn="l"/>
                <a:tab pos="2065709" algn="l"/>
                <a:tab pos="2478851" algn="l"/>
                <a:tab pos="2891993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Segoe UI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xmlns="" id="{4D84DE8F-9408-D52A-7C53-FB41AFF868E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429750"/>
            <a:ext cx="2974975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spcBef>
                <a:spcPts val="12"/>
              </a:spcBef>
              <a:spcAft>
                <a:spcPts val="12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13142" algn="l"/>
                <a:tab pos="826284" algn="l"/>
                <a:tab pos="1239426" algn="l"/>
                <a:tab pos="1652567" algn="l"/>
                <a:tab pos="2065709" algn="l"/>
                <a:tab pos="2478851" algn="l"/>
                <a:tab pos="2891993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Segoe UI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xmlns="" id="{970D1FB4-58E2-3824-AD2B-010B0426675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1438" y="9429750"/>
            <a:ext cx="2974975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fld id="{0118E3B8-3299-4646-9939-7A21FC45B04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149811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xmlns="" id="{F7FC472F-E256-8195-EC16-311F8E20D4C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B71D79C0-855F-490A-91FB-A2B360F4E8F7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xmlns="" id="{EB74FF3A-5815-E912-13D3-33173FC04A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xmlns="" id="{3461AA02-DF11-7F50-029B-F5D08BC1CC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04cb62946f_0_57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g304cb62946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0" name="Google Shape;150;g304cb62946f_0_57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04cb62946f_0_73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g304cb62946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5" name="Google Shape;165;g304cb62946f_0_73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>
          <a:extLst>
            <a:ext uri="{FF2B5EF4-FFF2-40B4-BE49-F238E27FC236}">
              <a16:creationId xmlns:a16="http://schemas.microsoft.com/office/drawing/2014/main" xmlns="" id="{D903A8A0-208D-F610-0BA2-B13C58C39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04cb62946f_0_73:notes">
            <a:extLst>
              <a:ext uri="{FF2B5EF4-FFF2-40B4-BE49-F238E27FC236}">
                <a16:creationId xmlns:a16="http://schemas.microsoft.com/office/drawing/2014/main" xmlns="" id="{191DBF81-1B8F-3F7E-FA7E-B085031B201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g304cb62946f_0_73:notes">
            <a:extLst>
              <a:ext uri="{FF2B5EF4-FFF2-40B4-BE49-F238E27FC236}">
                <a16:creationId xmlns:a16="http://schemas.microsoft.com/office/drawing/2014/main" xmlns="" id="{9CA6D139-F09C-4074-F268-58ACB5DE66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5" name="Google Shape;165;g304cb62946f_0_73:notes">
            <a:extLst>
              <a:ext uri="{FF2B5EF4-FFF2-40B4-BE49-F238E27FC236}">
                <a16:creationId xmlns:a16="http://schemas.microsoft.com/office/drawing/2014/main" xmlns="" id="{CA0D2C15-EB5E-C0CF-82D7-C5C9AD074C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7009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04cb62946f_0_98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8" name="Google Shape;188;g304cb62946f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9" name="Google Shape;189;g304cb62946f_0_98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04cb62946f_0_113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3" name="Google Shape;203;g304cb62946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4" name="Google Shape;204;g304cb62946f_0_113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04cb62946f_0_129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6" name="Google Shape;216;g304cb62946f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7" name="Google Shape;217;g304cb62946f_0_129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xmlns="" id="{F977F6FC-5A97-6B2D-5932-361C9D553C5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A228BAB5-B1EF-438B-BA57-28C691DFA328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16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xmlns="" id="{AF8FD970-0A2D-FD31-7C69-2145193C8B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xmlns="" id="{0A09DEA1-E66B-518F-8340-B3820E2457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xmlns="" id="{CDD404EF-033B-DD91-BABF-B6A07527AD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50F003CF-ABBA-44DE-AADC-A7739A88287F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17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xmlns="" id="{AEC97796-CC13-9B66-BA9B-D011A85312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xmlns="" id="{D4DC01EE-C64B-C3D7-2CE1-D22BC8F5EE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xmlns="" id="{D075A8AF-D5EA-360A-DE6C-A1705682231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5E8C24E9-B248-4917-98D1-689FE9814C4C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18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xmlns="" id="{9773FFB9-51D5-7372-9339-4DB37A257B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xmlns="" id="{B052D5A4-C885-8B85-4115-C6D6793DE4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444e0492f4_0_35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1" name="Google Shape;231;g3444e0492f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2" name="Google Shape;232;g3444e0492f4_0_35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5C0EA43-EF41-A53F-2FD0-5B37BBB2F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xmlns="" id="{513F7E86-0C6F-23D0-443F-AFAF8A70991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B71D79C0-855F-490A-91FB-A2B360F4E8F7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xmlns="" id="{58B5C292-F407-2317-321F-19BD9600A8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xmlns="" id="{3E37962C-2EA2-766D-CB86-4F899E1DC8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05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04cb62946f_0_175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9" name="Google Shape;239;g304cb62946f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0" name="Google Shape;240;g304cb62946f_0_175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04cb62946f_0_182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g304cb62946f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8" name="Google Shape;248;g304cb62946f_0_182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04cb62946f_0_189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5" name="Google Shape;255;g304cb62946f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6" name="Google Shape;256;g304cb62946f_0_189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04cb62946f_0_204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0" name="Google Shape;270;g304cb62946f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1" name="Google Shape;271;g304cb62946f_0_204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04cb62946f_0_219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5" name="Google Shape;285;g304cb62946f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6" name="Google Shape;286;g304cb62946f_0_219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04cb62946f_0_235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1" name="Google Shape;301;g304cb62946f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02" name="Google Shape;302;g304cb62946f_0_235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04cb62946f_0_252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7" name="Google Shape;317;g304cb62946f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8" name="Google Shape;318;g304cb62946f_0_252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04cb62946f_0_268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3" name="Google Shape;333;g304cb62946f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4" name="Google Shape;334;g304cb62946f_0_268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xmlns="" id="{57350913-A321-22DB-33D2-F6DEC50CE1A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EF41F822-60A6-4111-B8CA-D2F42E9C4206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28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Rectangle 1">
            <a:extLst>
              <a:ext uri="{FF2B5EF4-FFF2-40B4-BE49-F238E27FC236}">
                <a16:creationId xmlns:a16="http://schemas.microsoft.com/office/drawing/2014/main" xmlns="" id="{AD27C1FC-5108-01E0-C45D-C5F9CA399A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xmlns="" id="{4ED9BDED-7480-8A50-F240-9227019161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xmlns="" id="{024F4225-06B0-031F-1F85-3E59820409B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85CA1E86-EC63-4636-9234-8F86A186DEDC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29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xmlns="" id="{EB2BEC8D-0D40-60C6-6611-492941E544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xmlns="" id="{3B93923A-D8A0-7BD3-B1F9-42604377C3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03AAF56-D8A2-80BA-419E-8F7BC49D7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xmlns="" id="{44BB84AF-B9E2-CC6C-1828-B03020DF268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B71D79C0-855F-490A-91FB-A2B360F4E8F7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xmlns="" id="{56BEB98F-1A03-FE12-11F8-B1690CF825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xmlns="" id="{48D147F2-953C-3CBC-C9E1-12373C357C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8004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xmlns="" id="{EBC839B9-FB62-F358-71DF-E9BEB1B0C0C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BCED62E2-598F-4D64-867B-3844815D021C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30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xmlns="" id="{EA9EE234-3337-7ECC-F920-0AEAC190E8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xmlns="" id="{DEAD510A-FE1C-BB85-C6CE-CE27FF6405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:a16="http://schemas.microsoft.com/office/drawing/2014/main" xmlns="" id="{60573EF1-4168-479A-2308-FB973181DD2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698A12A3-5EC6-44D0-8959-E33B343C055B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31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xmlns="" id="{13746622-A63B-7047-893F-2579AB594D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>
            <a:extLst>
              <a:ext uri="{FF2B5EF4-FFF2-40B4-BE49-F238E27FC236}">
                <a16:creationId xmlns:a16="http://schemas.microsoft.com/office/drawing/2014/main" xmlns="" id="{F3AB5F59-4EF3-3AFE-6099-7DD052654B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xmlns="" id="{FDD38E9B-E965-A0BA-AF5B-A9FBC247349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0C157FC8-BAD9-44B0-BB15-9A00E4193F12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32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5" name="Rectangle 1">
            <a:extLst>
              <a:ext uri="{FF2B5EF4-FFF2-40B4-BE49-F238E27FC236}">
                <a16:creationId xmlns:a16="http://schemas.microsoft.com/office/drawing/2014/main" xmlns="" id="{5B5A718C-C0A5-B9F9-97DF-F1A31E10F5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xmlns="" id="{259002AC-4839-A78F-CEB1-88A18EE71D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>
            <a:extLst>
              <a:ext uri="{FF2B5EF4-FFF2-40B4-BE49-F238E27FC236}">
                <a16:creationId xmlns:a16="http://schemas.microsoft.com/office/drawing/2014/main" xmlns="" id="{11F6506E-7A19-C7C4-BCF7-523BF387FDE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55DF60A6-EFC2-49DE-A8DE-8A1E7B12D2BE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33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xmlns="" id="{097E18E4-86F2-9270-ACCC-B43326F1C7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xmlns="" id="{1F917E79-EF3C-7C89-366A-8FEFCB81DE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>
            <a:extLst>
              <a:ext uri="{FF2B5EF4-FFF2-40B4-BE49-F238E27FC236}">
                <a16:creationId xmlns:a16="http://schemas.microsoft.com/office/drawing/2014/main" xmlns="" id="{22862AB7-E25A-74BD-EA60-A365F20EC5E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135FD2A4-A0E0-41AF-ACE2-F1D25B7F8189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34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3" name="Rectangle 1">
            <a:extLst>
              <a:ext uri="{FF2B5EF4-FFF2-40B4-BE49-F238E27FC236}">
                <a16:creationId xmlns:a16="http://schemas.microsoft.com/office/drawing/2014/main" xmlns="" id="{FAB38658-37AF-6342-1E0D-5B31E39842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xmlns="" id="{9C4B5520-1A6F-D076-42D9-85D2256680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04cb62946f_0_284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35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7" name="Google Shape;347;g304cb62946f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48" name="Google Shape;348;g304cb62946f_0_284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04cb62946f_0_292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36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5" name="Google Shape;355;g304cb62946f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6" name="Google Shape;356;g304cb62946f_0_292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04cb62946f_0_300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37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3" name="Google Shape;363;g304cb62946f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64" name="Google Shape;364;g304cb62946f_0_300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04cb62946f_0_316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38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9" name="Google Shape;379;g304cb62946f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0" name="Google Shape;380;g304cb62946f_0_316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04cb62946f_0_331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39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5" name="Google Shape;395;g304cb62946f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6" name="Google Shape;396;g304cb62946f_0_331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5A75BBA-8CD6-79AD-430E-AC304B8E2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xmlns="" id="{E7A3D9B8-E3D6-CCED-93D2-BABC7BFC6C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B71D79C0-855F-490A-91FB-A2B360F4E8F7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xmlns="" id="{E000D530-EC65-33A7-A1B8-AB4B583E97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xmlns="" id="{369A908C-21C3-3F63-6550-6E58D05101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9461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04cb62946f_0_348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1" name="Google Shape;411;g304cb62946f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12" name="Google Shape;412;g304cb62946f_0_348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>
            <a:extLst>
              <a:ext uri="{FF2B5EF4-FFF2-40B4-BE49-F238E27FC236}">
                <a16:creationId xmlns:a16="http://schemas.microsoft.com/office/drawing/2014/main" xmlns="" id="{0F3CC9EE-9E10-EB67-961B-8617F3EBA83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93F65979-33EC-4CE2-B319-103C04963E1F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41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xmlns="" id="{7382A330-629A-E6F1-4B8F-A11287829A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xmlns="" id="{F91E0488-7C49-6DCC-169C-178610522B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>
            <a:extLst>
              <a:ext uri="{FF2B5EF4-FFF2-40B4-BE49-F238E27FC236}">
                <a16:creationId xmlns:a16="http://schemas.microsoft.com/office/drawing/2014/main" xmlns="" id="{01D99CB2-32BD-45BC-78A3-057F4D9D9B6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589D8BBB-5F9C-4922-B2A5-DABC2EB33681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42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1" name="Rectangle 1">
            <a:extLst>
              <a:ext uri="{FF2B5EF4-FFF2-40B4-BE49-F238E27FC236}">
                <a16:creationId xmlns:a16="http://schemas.microsoft.com/office/drawing/2014/main" xmlns="" id="{C2429269-0A43-1F20-443E-0C30D70027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xmlns="" id="{E5727DF5-F132-AF81-30DE-16B913F315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>
            <a:extLst>
              <a:ext uri="{FF2B5EF4-FFF2-40B4-BE49-F238E27FC236}">
                <a16:creationId xmlns:a16="http://schemas.microsoft.com/office/drawing/2014/main" xmlns="" id="{CA1F9E79-B622-0BA5-F084-09F708CD9EB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F01D2D5F-488A-4567-9126-D98FA7D71425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43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xmlns="" id="{04C8A677-F10B-FF37-C60A-DC74F263A9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xmlns="" id="{506AE36E-235A-B54F-5BEC-27119618DF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>
            <a:extLst>
              <a:ext uri="{FF2B5EF4-FFF2-40B4-BE49-F238E27FC236}">
                <a16:creationId xmlns:a16="http://schemas.microsoft.com/office/drawing/2014/main" xmlns="" id="{E0E0F8B4-AF3D-F5BA-934E-2B6D128D836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B581EEF8-E7C7-4B2A-BCEB-BDAB50512F0B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44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Rectangle 1">
            <a:extLst>
              <a:ext uri="{FF2B5EF4-FFF2-40B4-BE49-F238E27FC236}">
                <a16:creationId xmlns:a16="http://schemas.microsoft.com/office/drawing/2014/main" xmlns="" id="{C533AF20-387D-07B0-6656-85A3969C76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xmlns="" id="{3E4EF04F-45C1-B257-E86C-F7848DFE1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>
            <a:extLst>
              <a:ext uri="{FF2B5EF4-FFF2-40B4-BE49-F238E27FC236}">
                <a16:creationId xmlns:a16="http://schemas.microsoft.com/office/drawing/2014/main" xmlns="" id="{5B59EC5F-D2CB-CA21-F4B9-56D6C3DCD75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7B44B067-4195-4493-8AF9-62D35A83FBD0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45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xmlns="" id="{8E3B76A2-F0BC-A244-7C01-CA160D0029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xmlns="" id="{495A173D-84A9-9570-0E0A-6FA7992CB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>
            <a:extLst>
              <a:ext uri="{FF2B5EF4-FFF2-40B4-BE49-F238E27FC236}">
                <a16:creationId xmlns:a16="http://schemas.microsoft.com/office/drawing/2014/main" xmlns="" id="{65EE6C6F-A59F-873A-7BF7-6058522D2A1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5C2F5E40-FABB-40D7-B7F4-7DD58A9AD175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46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xmlns="" id="{2520FFFC-94F3-796C-4750-C25142594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xmlns="" id="{18A299CF-FD31-23DE-487F-BDB6F871EB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90023D5-E3FF-5B08-3380-0D31B7560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xmlns="" id="{A9216642-B2B7-2E86-5F7B-8AE1263F843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B71D79C0-855F-490A-91FB-A2B360F4E8F7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xmlns="" id="{9231C482-4D5B-7CD5-7E1C-7BE45D7A53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xmlns="" id="{88504DC1-1AC1-3B17-2B2B-E4667D106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225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59D70B4-DD73-1C13-45DB-A83928F4D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xmlns="" id="{CE9A2B39-2A39-33AB-92B8-2D865B6281C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  <a:tab pos="825500" algn="l"/>
                <a:tab pos="1238250" algn="l"/>
                <a:tab pos="1651000" algn="l"/>
                <a:tab pos="2065338" algn="l"/>
                <a:tab pos="2478088" algn="l"/>
                <a:tab pos="2890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B71D79C0-855F-490A-91FB-A2B360F4E8F7}" type="slidenum">
              <a:rPr lang="pt-BR" altLang="pt-B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</a:t>
            </a:fld>
            <a:endParaRPr lang="pt-BR" altLang="pt-B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xmlns="" id="{101EE61A-C426-A789-E6AE-996C16FE0A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xmlns="" id="{12DFAD13-D4E1-BBE3-48D3-5BD1A49373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714875"/>
            <a:ext cx="5486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129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04cb62946f_0_4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g304cb62946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5" name="Google Shape;105;g304cb62946f_0_4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04cb62946f_0_23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" name="Google Shape;119;g304cb62946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0" name="Google Shape;120;g304cb62946f_0_23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04cb62946f_0_42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g304cb62946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5" name="Google Shape;135;g304cb62946f_0_42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618697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67219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04350" y="439738"/>
            <a:ext cx="2900363" cy="861377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98500" y="439738"/>
            <a:ext cx="8553450" cy="861377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98869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ayout Personalizado">
  <p:cSld name="Layout Personalizad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8"/>
          <p:cNvSpPr txBox="1">
            <a:spLocks noGrp="1"/>
          </p:cNvSpPr>
          <p:nvPr>
            <p:ph type="title"/>
          </p:nvPr>
        </p:nvSpPr>
        <p:spPr>
          <a:xfrm>
            <a:off x="698500" y="1854200"/>
            <a:ext cx="11606213" cy="330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50750" bIns="50750" anchor="b" anchorCtr="0">
            <a:noAutofit/>
          </a:bodyPr>
          <a:lstStyle>
            <a:lvl1pPr lvl="0" algn="l">
              <a:lnSpc>
                <a:spcPct val="88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8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8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8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8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8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8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8000"/>
              </a:lnSpc>
              <a:spcBef>
                <a:spcPts val="1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8000"/>
              </a:lnSpc>
              <a:spcBef>
                <a:spcPts val="13"/>
              </a:spcBef>
              <a:spcAft>
                <a:spcPts val="1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624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799294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20297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98500" y="2959100"/>
            <a:ext cx="5726113" cy="6094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77013" y="2959100"/>
            <a:ext cx="5727700" cy="6094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30006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248550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796905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4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58336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30820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xmlns="" id="{CDA02D4B-F921-9C57-D9C3-967C389C8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38" y="630238"/>
            <a:ext cx="224631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7" name="Picture 2">
            <a:extLst>
              <a:ext uri="{FF2B5EF4-FFF2-40B4-BE49-F238E27FC236}">
                <a16:creationId xmlns:a16="http://schemas.microsoft.com/office/drawing/2014/main" xmlns="" id="{65FCC430-ADA0-9918-4FB4-D7486737F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24963"/>
            <a:ext cx="130048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8" name="Rectangle 3">
            <a:extLst>
              <a:ext uri="{FF2B5EF4-FFF2-40B4-BE49-F238E27FC236}">
                <a16:creationId xmlns:a16="http://schemas.microsoft.com/office/drawing/2014/main" xmlns="" id="{84204A35-F4A4-F0E4-4CEE-DB74697B2F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2959100"/>
            <a:ext cx="11606213" cy="609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Texto com marcadores do slide</a:t>
            </a:r>
          </a:p>
          <a:p>
            <a:pPr lvl="0"/>
            <a:endParaRPr lang="en-GB" altLang="pt-BR"/>
          </a:p>
          <a:p>
            <a:pPr lvl="0"/>
            <a:endParaRPr lang="en-GB" altLang="pt-BR"/>
          </a:p>
          <a:p>
            <a:pPr lvl="0"/>
            <a:endParaRPr lang="en-GB" altLang="pt-BR"/>
          </a:p>
          <a:p>
            <a:pPr lvl="0"/>
            <a:endParaRPr lang="en-GB" altLang="pt-BR"/>
          </a:p>
        </p:txBody>
      </p:sp>
      <p:sp>
        <p:nvSpPr>
          <p:cNvPr id="1029" name="Rectangle 4">
            <a:extLst>
              <a:ext uri="{FF2B5EF4-FFF2-40B4-BE49-F238E27FC236}">
                <a16:creationId xmlns:a16="http://schemas.microsoft.com/office/drawing/2014/main" xmlns="" id="{8CAFE614-9CB5-095E-637D-D897C184B2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98500" y="439738"/>
            <a:ext cx="11606213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Título do Slide</a:t>
            </a:r>
          </a:p>
        </p:txBody>
      </p:sp>
      <p:sp>
        <p:nvSpPr>
          <p:cNvPr id="1030" name="Text Box 5">
            <a:extLst>
              <a:ext uri="{FF2B5EF4-FFF2-40B4-BE49-F238E27FC236}">
                <a16:creationId xmlns:a16="http://schemas.microsoft.com/office/drawing/2014/main" xmlns="" id="{6E4512FF-FA07-6C38-518E-49BE28CE4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0" y="9220200"/>
            <a:ext cx="2968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defTabSz="449263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000000"/>
          </a:solidFill>
          <a:latin typeface="Helvetica Neue" charset="0"/>
          <a:ea typeface="Helvetica Neue" charset="0"/>
          <a:cs typeface="Helvetica Neue" charset="0"/>
        </a:defRPr>
      </a:lvl2pPr>
      <a:lvl3pPr algn="l" defTabSz="449263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000000"/>
          </a:solidFill>
          <a:latin typeface="Helvetica Neue" charset="0"/>
          <a:ea typeface="Helvetica Neue" charset="0"/>
          <a:cs typeface="Helvetica Neue" charset="0"/>
        </a:defRPr>
      </a:lvl3pPr>
      <a:lvl4pPr algn="l" defTabSz="449263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000000"/>
          </a:solidFill>
          <a:latin typeface="Helvetica Neue" charset="0"/>
          <a:ea typeface="Helvetica Neue" charset="0"/>
          <a:cs typeface="Helvetica Neue" charset="0"/>
        </a:defRPr>
      </a:lvl4pPr>
      <a:lvl5pPr algn="l" defTabSz="449263" rtl="0" eaLnBrk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000000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449263" rtl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000000"/>
          </a:solidFill>
          <a:latin typeface="Helvetica Neue" charset="0"/>
          <a:ea typeface="Helvetica Neue" charset="0"/>
          <a:cs typeface="Helvetica Neue" charset="0"/>
        </a:defRPr>
      </a:lvl6pPr>
      <a:lvl7pPr marL="2971800" indent="-228600" algn="l" defTabSz="449263" rtl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000000"/>
          </a:solidFill>
          <a:latin typeface="Helvetica Neue" charset="0"/>
          <a:ea typeface="Helvetica Neue" charset="0"/>
          <a:cs typeface="Helvetica Neue" charset="0"/>
        </a:defRPr>
      </a:lvl7pPr>
      <a:lvl8pPr marL="3429000" indent="-228600" algn="l" defTabSz="449263" rtl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000000"/>
          </a:solidFill>
          <a:latin typeface="Helvetica Neue" charset="0"/>
          <a:ea typeface="Helvetica Neue" charset="0"/>
          <a:cs typeface="Helvetica Neue" charset="0"/>
        </a:defRPr>
      </a:lvl8pPr>
      <a:lvl9pPr marL="3886200" indent="-228600" algn="l" defTabSz="449263" rtl="0" fontAlgn="base" hangingPunct="0">
        <a:lnSpc>
          <a:spcPct val="88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000000"/>
          </a:solidFill>
          <a:latin typeface="Helvetica Neue" charset="0"/>
          <a:ea typeface="Helvetica Neue" charset="0"/>
          <a:cs typeface="Helvetica Neue" charset="0"/>
        </a:defRPr>
      </a:lvl9pPr>
    </p:titleStyle>
    <p:bodyStyle>
      <a:lvl1pPr marL="342900" indent="-342900" algn="l" defTabSz="449263" rtl="0" eaLnBrk="0" fontAlgn="base" hangingPunct="0">
        <a:lnSpc>
          <a:spcPct val="88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88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8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8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8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88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88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88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88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PROTE&#199;&#195;O%20SOCIAL%20B&#193;SICA%20FEDERAL%20-%20REDE%20DIRETA.xlsx" TargetMode="External"/><Relationship Id="rId5" Type="http://schemas.openxmlformats.org/officeDocument/2006/relationships/hyperlink" Target="PROTE&#199;&#195;O%20SOCIAL%20B&#193;SICA%20ESTADUAL%20-%20REDE%20DIRETA.xlsx" TargetMode="External"/><Relationship Id="rId4" Type="http://schemas.openxmlformats.org/officeDocument/2006/relationships/hyperlink" Target="PROTE&#199;&#195;O%20SOCIAL%20B&#193;SICA%20MUNICIPAL%20-%20REDE%20DIRETA.xls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PROTE&#199;&#195;O%20SOCIAL%20B&#193;SICA%20MUNICIPAL%20-%20REDE%20INDIRETA.xlsx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PROTE&#199;&#195;O%20SOCIAL%20ESPECIAL%20FEDERAL%20-%20REDE%20DIRETA.xlsx" TargetMode="External"/><Relationship Id="rId5" Type="http://schemas.openxmlformats.org/officeDocument/2006/relationships/hyperlink" Target="PROTE&#199;&#195;O%20SOCIAL%20ESPECIAL%20ESTADUAL%20-%20REDE%20DIRETA.xlsx" TargetMode="External"/><Relationship Id="rId4" Type="http://schemas.openxmlformats.org/officeDocument/2006/relationships/hyperlink" Target="PROTE&#199;&#195;O%20SOCIAL%20ESPECIAL%20MUNICIPAL%20-%20REDE%20DIRETA.xlsx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PROTE&#199;&#195;O%20SOCIAL%20ESPECIAL%20FEDERAL%20-%20REDE%20INDIRETA.xlsx" TargetMode="External"/><Relationship Id="rId5" Type="http://schemas.openxmlformats.org/officeDocument/2006/relationships/hyperlink" Target="PROTE&#199;&#195;O%20SOCIAL%20ESPECIAL%20ESTADUAL%20-%20REDE%20INDIRETA.xlsx" TargetMode="External"/><Relationship Id="rId4" Type="http://schemas.openxmlformats.org/officeDocument/2006/relationships/hyperlink" Target="PROTE&#199;&#195;O%20SOCIAL%20ESPECIAL%20MUNICIPAL%20-%20REDE%20INDIRETA.xlsx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BENEFICIO%20EVENTUAL%20ESTADUAL.xlsx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hyperlink" Target="INCREMENTO%20FEDERAL%20-%20REDE%20DIRETA.xlsx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PROCAD%20FEDERAL%20-%20REDE%20DIRETA.xlsx" TargetMode="External"/><Relationship Id="rId5" Type="http://schemas.openxmlformats.org/officeDocument/2006/relationships/hyperlink" Target="BPC%20NA%20ESCOLA%20FEDERAL%20-%20REDE%20DIRETA.xlsx" TargetMode="External"/><Relationship Id="rId4" Type="http://schemas.openxmlformats.org/officeDocument/2006/relationships/hyperlink" Target="ACESSUAS%20FEDERAL%20-%20REDE%20DIRETA.xlsx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hyperlink" Target="IGD%20SUAS%20FEDERAL%20-%20REDE%20DIRETA.xlsx" TargetMode="External"/><Relationship Id="rId4" Type="http://schemas.openxmlformats.org/officeDocument/2006/relationships/hyperlink" Target="BOLSA%20FAMILIA%20FEDERAL%20-%20REDE%20DIRETA.xlsx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hyperlink" Target="EMENDA%20FEDERAL%20-%20REDE%20DIRETA.xlsx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hyperlink" Target="EMENDA%20FEDERAL%20-%20REDE%20INDIRETA.xlsx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xmlns="" id="{4824F790-25BA-98CB-FEE4-6E4DDD0C867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82673" y="4557511"/>
            <a:ext cx="12838782" cy="1926051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altLang="pt-BR" sz="4000" b="1" dirty="0">
                <a:latin typeface="Arial"/>
                <a:cs typeface="Calibri"/>
              </a:rPr>
              <a:t>AUDIÊNCIA PÚBLICA DO FUNDO MUNICIPAL</a:t>
            </a:r>
          </a:p>
          <a:p>
            <a:pPr algn="ctr" eaLnBrk="1" hangingPunct="1">
              <a:lnSpc>
                <a:spcPct val="150000"/>
              </a:lnSpc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altLang="pt-BR" sz="4000" b="1" dirty="0">
                <a:latin typeface="Arial"/>
                <a:cs typeface="Calibri"/>
              </a:rPr>
              <a:t>DE ASSISTÊNCIA SOCIAL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4884E35B-19C8-7613-FC5D-017960934EFA}"/>
              </a:ext>
            </a:extLst>
          </p:cNvPr>
          <p:cNvSpPr/>
          <p:nvPr/>
        </p:nvSpPr>
        <p:spPr>
          <a:xfrm>
            <a:off x="560125" y="925111"/>
            <a:ext cx="1189037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54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SECRETARIA DE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3AD93565-BBEA-0F83-A240-4070301300AF}"/>
              </a:ext>
            </a:extLst>
          </p:cNvPr>
          <p:cNvSpPr/>
          <p:nvPr/>
        </p:nvSpPr>
        <p:spPr>
          <a:xfrm>
            <a:off x="82550" y="2758923"/>
            <a:ext cx="12839700" cy="584775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/>
                <a:ea typeface="Microsoft YaHei"/>
                <a:cs typeface="Arial"/>
              </a:rPr>
              <a:t>FUNDO MUNICIPAL DE ASSISTÊNCIA SOCIAL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0B133D35-170D-F031-1BBF-187BB9051CC5}"/>
              </a:ext>
            </a:extLst>
          </p:cNvPr>
          <p:cNvSpPr/>
          <p:nvPr/>
        </p:nvSpPr>
        <p:spPr>
          <a:xfrm>
            <a:off x="0" y="8078000"/>
            <a:ext cx="13004800" cy="523220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/>
                <a:ea typeface="Microsoft YaHei"/>
                <a:cs typeface="Arial"/>
              </a:rPr>
              <a:t>EXECUÇÃO ORÇAMENTÁRIA 2024</a:t>
            </a:r>
          </a:p>
        </p:txBody>
      </p:sp>
      <p:pic>
        <p:nvPicPr>
          <p:cNvPr id="2054" name="Espaço Reservado para Conteúdo 18">
            <a:extLst>
              <a:ext uri="{FF2B5EF4-FFF2-40B4-BE49-F238E27FC236}">
                <a16:creationId xmlns:a16="http://schemas.microsoft.com/office/drawing/2014/main" xmlns="" id="{CD370B1C-347A-61C8-65F5-0E3D3CEDC55B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163" y="514350"/>
            <a:ext cx="1223962" cy="1055688"/>
          </a:xfrm>
          <a:solidFill>
            <a:srgbClr val="FFFFFF"/>
          </a:solidFill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FDDA02AC-7811-9FCF-FD3E-0C1F53A5305C}"/>
              </a:ext>
            </a:extLst>
          </p:cNvPr>
          <p:cNvSpPr/>
          <p:nvPr/>
        </p:nvSpPr>
        <p:spPr>
          <a:xfrm>
            <a:off x="557213" y="1849438"/>
            <a:ext cx="1189037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54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DESENVOLVIMENTO SOCIAL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04cb62946f_0_57"/>
          <p:cNvSpPr txBox="1"/>
          <p:nvPr/>
        </p:nvSpPr>
        <p:spPr>
          <a:xfrm>
            <a:off x="238913" y="347100"/>
            <a:ext cx="12288300" cy="1260305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66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CRAS LESTE</a:t>
            </a:r>
            <a:endParaRPr sz="1200" i="0" u="none" strike="noStrike" cap="none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154" name="Google Shape;154;g304cb62946f_0_57"/>
          <p:cNvSpPr txBox="1"/>
          <p:nvPr/>
        </p:nvSpPr>
        <p:spPr>
          <a:xfrm>
            <a:off x="6550700" y="2063025"/>
            <a:ext cx="63780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Rua Mogi das Cruzes, 426, Cidade Salvador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155" name="Google Shape;155;g304cb62946f_0_57" title="emai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6013" y="5984349"/>
            <a:ext cx="867950" cy="86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304cb62946f_0_57" title="locati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6553" y="2241650"/>
            <a:ext cx="867950" cy="86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304cb62946f_0_57" title="phone-cal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9817" y="4049913"/>
            <a:ext cx="867950" cy="86795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304cb62946f_0_57"/>
          <p:cNvSpPr txBox="1"/>
          <p:nvPr/>
        </p:nvSpPr>
        <p:spPr>
          <a:xfrm>
            <a:off x="6626900" y="3596950"/>
            <a:ext cx="6467400" cy="183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3953-3901</a:t>
            </a:r>
            <a:b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</a:b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3953-3622</a:t>
            </a:r>
            <a:b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</a:b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99148-8507 - Institucional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159" name="Google Shape;159;g304cb62946f_0_57"/>
          <p:cNvSpPr txBox="1"/>
          <p:nvPr/>
        </p:nvSpPr>
        <p:spPr>
          <a:xfrm>
            <a:off x="6689900" y="6095075"/>
            <a:ext cx="64674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cras.leste@jacarei.sp.gov.br</a:t>
            </a:r>
            <a:endParaRPr sz="39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160" name="Google Shape;160;g304cb62946f_0_57"/>
          <p:cNvSpPr txBox="1"/>
          <p:nvPr/>
        </p:nvSpPr>
        <p:spPr>
          <a:xfrm>
            <a:off x="343325" y="7812725"/>
            <a:ext cx="8306700" cy="62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Horário de funcionamento: 08:00 às 17:00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161" name="Google Shape;161;g304cb62946f_0_57"/>
          <p:cNvPicPr preferRelativeResize="0"/>
          <p:nvPr/>
        </p:nvPicPr>
        <p:blipFill rotWithShape="1">
          <a:blip r:embed="rId6">
            <a:alphaModFix/>
          </a:blip>
          <a:srcRect l="12002" b="7859"/>
          <a:stretch/>
        </p:blipFill>
        <p:spPr>
          <a:xfrm>
            <a:off x="432500" y="2310150"/>
            <a:ext cx="4804275" cy="43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2;g304cb62946f_0_23" descr="cabecalho PMJ 2 COM BRASÃO.pdf">
            <a:extLst>
              <a:ext uri="{FF2B5EF4-FFF2-40B4-BE49-F238E27FC236}">
                <a16:creationId xmlns:a16="http://schemas.microsoft.com/office/drawing/2014/main" xmlns="" id="{31A78723-809A-7529-E299-F9268C41589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69264"/>
          <a:stretch/>
        </p:blipFill>
        <p:spPr>
          <a:xfrm>
            <a:off x="-5526" y="9184200"/>
            <a:ext cx="13010325" cy="1051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04cb62946f_0_73"/>
          <p:cNvSpPr txBox="1"/>
          <p:nvPr/>
        </p:nvSpPr>
        <p:spPr>
          <a:xfrm>
            <a:off x="238913" y="347100"/>
            <a:ext cx="12288300" cy="1260305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66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CRAS OESTE</a:t>
            </a:r>
            <a:endParaRPr sz="1200" i="0" u="none" strike="noStrike" cap="none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169" name="Google Shape;169;g304cb62946f_0_73"/>
          <p:cNvSpPr txBox="1"/>
          <p:nvPr/>
        </p:nvSpPr>
        <p:spPr>
          <a:xfrm>
            <a:off x="6550700" y="2063025"/>
            <a:ext cx="63780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R. Nenê Namura Abib, 91 - Res. São Paulo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170" name="Google Shape;170;g304cb62946f_0_73" title="emai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6013" y="5984349"/>
            <a:ext cx="867950" cy="86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304cb62946f_0_73" title="locati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6553" y="2241650"/>
            <a:ext cx="867950" cy="86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304cb62946f_0_73" title="phone-cal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9817" y="4049913"/>
            <a:ext cx="867950" cy="86795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304cb62946f_0_73"/>
          <p:cNvSpPr txBox="1"/>
          <p:nvPr/>
        </p:nvSpPr>
        <p:spPr>
          <a:xfrm>
            <a:off x="6626900" y="3596950"/>
            <a:ext cx="6467400" cy="183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3956-8044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3956-2183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99151-6532 - Institucional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174" name="Google Shape;174;g304cb62946f_0_73"/>
          <p:cNvSpPr txBox="1"/>
          <p:nvPr/>
        </p:nvSpPr>
        <p:spPr>
          <a:xfrm>
            <a:off x="6689900" y="6095075"/>
            <a:ext cx="64674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cras.oeste@jacarei.sp.gov.br</a:t>
            </a:r>
            <a:endParaRPr sz="39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175" name="Google Shape;175;g304cb62946f_0_73"/>
          <p:cNvSpPr txBox="1"/>
          <p:nvPr/>
        </p:nvSpPr>
        <p:spPr>
          <a:xfrm>
            <a:off x="343325" y="7812725"/>
            <a:ext cx="8306700" cy="62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Horário de funcionamento: 08:00 às 17:00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176" name="Google Shape;176;g304cb62946f_0_73"/>
          <p:cNvPicPr preferRelativeResize="0"/>
          <p:nvPr/>
        </p:nvPicPr>
        <p:blipFill rotWithShape="1">
          <a:blip r:embed="rId6">
            <a:alphaModFix/>
          </a:blip>
          <a:srcRect r="10047"/>
          <a:stretch/>
        </p:blipFill>
        <p:spPr>
          <a:xfrm>
            <a:off x="343325" y="2361525"/>
            <a:ext cx="4936150" cy="438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2;g304cb62946f_0_23" descr="cabecalho PMJ 2 COM BRASÃO.pdf">
            <a:extLst>
              <a:ext uri="{FF2B5EF4-FFF2-40B4-BE49-F238E27FC236}">
                <a16:creationId xmlns:a16="http://schemas.microsoft.com/office/drawing/2014/main" xmlns="" id="{350E92A1-5E19-30DF-6D80-A8090AADC74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69264"/>
          <a:stretch/>
        </p:blipFill>
        <p:spPr>
          <a:xfrm>
            <a:off x="-5526" y="9184200"/>
            <a:ext cx="13010325" cy="1051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6">
          <a:extLst>
            <a:ext uri="{FF2B5EF4-FFF2-40B4-BE49-F238E27FC236}">
              <a16:creationId xmlns:a16="http://schemas.microsoft.com/office/drawing/2014/main" xmlns="" id="{5B39E2AB-055D-8F96-4309-D7FFA721B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3;g304cb62946f_0_89">
            <a:extLst>
              <a:ext uri="{FF2B5EF4-FFF2-40B4-BE49-F238E27FC236}">
                <a16:creationId xmlns:a16="http://schemas.microsoft.com/office/drawing/2014/main" xmlns="" id="{BBAC6AFF-CCF4-FEBD-E6FA-9FF22A6FB4A5}"/>
              </a:ext>
            </a:extLst>
          </p:cNvPr>
          <p:cNvSpPr txBox="1"/>
          <p:nvPr/>
        </p:nvSpPr>
        <p:spPr>
          <a:xfrm>
            <a:off x="136567" y="561731"/>
            <a:ext cx="12482400" cy="1454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7700" b="1">
                <a:solidFill>
                  <a:srgbClr val="002060"/>
                </a:solidFill>
                <a:ea typeface="Century Gothic"/>
                <a:sym typeface="Century Gothic"/>
              </a:rPr>
              <a:t>Centros de Convivência </a:t>
            </a:r>
            <a:endParaRPr sz="1200" i="0" u="none" strike="noStrike" cap="none">
              <a:solidFill>
                <a:srgbClr val="002060"/>
              </a:solidFill>
              <a:ea typeface="Century Gothic"/>
              <a:sym typeface="Century Gothic"/>
            </a:endParaRPr>
          </a:p>
        </p:txBody>
      </p:sp>
      <p:sp>
        <p:nvSpPr>
          <p:cNvPr id="3" name="Google Shape;184;g304cb62946f_0_89">
            <a:extLst>
              <a:ext uri="{FF2B5EF4-FFF2-40B4-BE49-F238E27FC236}">
                <a16:creationId xmlns:a16="http://schemas.microsoft.com/office/drawing/2014/main" xmlns="" id="{18D7D96A-AFC7-BB01-6ED4-C9BD498972CF}"/>
              </a:ext>
            </a:extLst>
          </p:cNvPr>
          <p:cNvSpPr txBox="1"/>
          <p:nvPr/>
        </p:nvSpPr>
        <p:spPr>
          <a:xfrm>
            <a:off x="349221" y="4858307"/>
            <a:ext cx="12273249" cy="3277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0" indent="-520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600"/>
              <a:buFont typeface="Century Gothic"/>
              <a:buChar char="●"/>
            </a:pPr>
            <a:r>
              <a:rPr lang="pt-BR" sz="4600">
                <a:solidFill>
                  <a:srgbClr val="002060"/>
                </a:solidFill>
                <a:ea typeface="Century Gothic"/>
                <a:sym typeface="Century Gothic"/>
              </a:rPr>
              <a:t>Centro de Convivência Idoso - Viva Vida</a:t>
            </a:r>
            <a:endParaRPr sz="4600">
              <a:solidFill>
                <a:srgbClr val="002060"/>
              </a:solidFill>
              <a:ea typeface="Century Gothic"/>
              <a:sym typeface="Century Gothic"/>
            </a:endParaRPr>
          </a:p>
          <a:p>
            <a:pPr marL="457200" marR="0" lvl="0" indent="-520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600"/>
              <a:buFont typeface="Century Gothic"/>
              <a:buChar char="●"/>
            </a:pPr>
            <a:r>
              <a:rPr lang="pt-BR" sz="4600">
                <a:solidFill>
                  <a:srgbClr val="002060"/>
                </a:solidFill>
                <a:ea typeface="Century Gothic"/>
                <a:sym typeface="Century Gothic"/>
              </a:rPr>
              <a:t>Centro de Convivência - Oeste</a:t>
            </a:r>
            <a:endParaRPr sz="4600">
              <a:solidFill>
                <a:srgbClr val="002060"/>
              </a:solidFill>
              <a:ea typeface="Century Gothic"/>
              <a:sym typeface="Century Gothic"/>
            </a:endParaRPr>
          </a:p>
          <a:p>
            <a:pPr marL="457200" marR="0" lvl="0" indent="-520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600"/>
              <a:buFont typeface="Century Gothic"/>
              <a:buChar char="●"/>
            </a:pPr>
            <a:r>
              <a:rPr lang="pt-BR" sz="4600">
                <a:solidFill>
                  <a:srgbClr val="002060"/>
                </a:solidFill>
                <a:ea typeface="Century Gothic"/>
                <a:sym typeface="Century Gothic"/>
              </a:rPr>
              <a:t>Centro de Convivência - Norte</a:t>
            </a:r>
            <a:endParaRPr sz="4600">
              <a:solidFill>
                <a:srgbClr val="002060"/>
              </a:solidFill>
              <a:ea typeface="Century Gothic"/>
              <a:sym typeface="Century Gothic"/>
            </a:endParaRPr>
          </a:p>
        </p:txBody>
      </p:sp>
      <p:sp>
        <p:nvSpPr>
          <p:cNvPr id="4" name="Google Shape;185;g304cb62946f_0_89">
            <a:extLst>
              <a:ext uri="{FF2B5EF4-FFF2-40B4-BE49-F238E27FC236}">
                <a16:creationId xmlns:a16="http://schemas.microsoft.com/office/drawing/2014/main" xmlns="" id="{C011E697-862D-52FF-05A7-1618C26C5E88}"/>
              </a:ext>
            </a:extLst>
          </p:cNvPr>
          <p:cNvSpPr txBox="1"/>
          <p:nvPr/>
        </p:nvSpPr>
        <p:spPr>
          <a:xfrm>
            <a:off x="129650" y="2538633"/>
            <a:ext cx="12482400" cy="1706591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300">
                <a:solidFill>
                  <a:srgbClr val="002060"/>
                </a:solidFill>
                <a:ea typeface="Century Gothic"/>
                <a:sym typeface="Century Gothic"/>
              </a:rPr>
              <a:t>promove atividades em grupo para fortalecer vínculos familiares e comunitários.</a:t>
            </a:r>
            <a:endParaRPr sz="1200">
              <a:solidFill>
                <a:srgbClr val="002060"/>
              </a:solidFill>
              <a:ea typeface="Century Gothic"/>
              <a:sym typeface="Century Gothic"/>
            </a:endParaRPr>
          </a:p>
        </p:txBody>
      </p:sp>
      <p:pic>
        <p:nvPicPr>
          <p:cNvPr id="6" name="Google Shape;122;g304cb62946f_0_23" descr="cabecalho PMJ 2 COM BRASÃO.pdf">
            <a:extLst>
              <a:ext uri="{FF2B5EF4-FFF2-40B4-BE49-F238E27FC236}">
                <a16:creationId xmlns:a16="http://schemas.microsoft.com/office/drawing/2014/main" xmlns="" id="{A22E18E2-A348-4C65-FBB7-CDF5522151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9264"/>
          <a:stretch/>
        </p:blipFill>
        <p:spPr>
          <a:xfrm>
            <a:off x="-5526" y="9184200"/>
            <a:ext cx="13010325" cy="10510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619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04cb62946f_0_98"/>
          <p:cNvSpPr txBox="1"/>
          <p:nvPr/>
        </p:nvSpPr>
        <p:spPr>
          <a:xfrm>
            <a:off x="238913" y="347100"/>
            <a:ext cx="12288300" cy="1260305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66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CCI - Viva Vida</a:t>
            </a:r>
            <a:endParaRPr sz="1200" i="0" u="none" strike="noStrike" cap="none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193" name="Google Shape;193;g304cb62946f_0_98"/>
          <p:cNvSpPr txBox="1"/>
          <p:nvPr/>
        </p:nvSpPr>
        <p:spPr>
          <a:xfrm>
            <a:off x="6474500" y="2344725"/>
            <a:ext cx="6378000" cy="733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R. Itapira, 260 – Jardim Mesquita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194" name="Google Shape;194;g304cb62946f_0_98" title="emai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3613" y="5984349"/>
            <a:ext cx="867950" cy="86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304cb62946f_0_98" title="locati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6553" y="2241650"/>
            <a:ext cx="867950" cy="86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304cb62946f_0_98" title="phone-cal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9817" y="4202313"/>
            <a:ext cx="867950" cy="86795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304cb62946f_0_98"/>
          <p:cNvSpPr txBox="1"/>
          <p:nvPr/>
        </p:nvSpPr>
        <p:spPr>
          <a:xfrm>
            <a:off x="6563975" y="4219900"/>
            <a:ext cx="6467400" cy="733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3953-2819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198" name="Google Shape;198;g304cb62946f_0_98"/>
          <p:cNvSpPr txBox="1"/>
          <p:nvPr/>
        </p:nvSpPr>
        <p:spPr>
          <a:xfrm>
            <a:off x="6411575" y="6095075"/>
            <a:ext cx="6593400" cy="697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ccidoso.vivavida@jacarei.sp.gov.br</a:t>
            </a:r>
            <a:endParaRPr sz="38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199" name="Google Shape;199;g304cb62946f_0_98"/>
          <p:cNvSpPr txBox="1"/>
          <p:nvPr/>
        </p:nvSpPr>
        <p:spPr>
          <a:xfrm>
            <a:off x="343325" y="7812725"/>
            <a:ext cx="8306700" cy="62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Horário de funcionamento: 08:00 às 17:00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200" name="Google Shape;200;g304cb62946f_0_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600" y="2309725"/>
            <a:ext cx="5155276" cy="454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2;g304cb62946f_0_23" descr="cabecalho PMJ 2 COM BRASÃO.pdf">
            <a:extLst>
              <a:ext uri="{FF2B5EF4-FFF2-40B4-BE49-F238E27FC236}">
                <a16:creationId xmlns:a16="http://schemas.microsoft.com/office/drawing/2014/main" xmlns="" id="{294C4BB3-EA6B-FFDD-BAC3-E16F30A3E94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69264"/>
          <a:stretch/>
        </p:blipFill>
        <p:spPr>
          <a:xfrm>
            <a:off x="-5526" y="9184200"/>
            <a:ext cx="13010325" cy="1051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04cb62946f_0_113"/>
          <p:cNvSpPr txBox="1"/>
          <p:nvPr/>
        </p:nvSpPr>
        <p:spPr>
          <a:xfrm>
            <a:off x="238913" y="347100"/>
            <a:ext cx="12288300" cy="11895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62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Centro de Convivência - Oeste</a:t>
            </a:r>
            <a:endParaRPr sz="800" i="0" u="none" strike="noStrike" cap="none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208" name="Google Shape;208;g304cb62946f_0_113"/>
          <p:cNvSpPr txBox="1"/>
          <p:nvPr/>
        </p:nvSpPr>
        <p:spPr>
          <a:xfrm>
            <a:off x="6411575" y="2957625"/>
            <a:ext cx="65931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Av. Joaquim Machado Lima, 1115 – Jd. Nova Esperança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209" name="Google Shape;209;g304cb62946f_0_113" title="locati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6553" y="3156050"/>
            <a:ext cx="867950" cy="86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304cb62946f_0_113" title="phone-cal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9817" y="5116713"/>
            <a:ext cx="867950" cy="86795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304cb62946f_0_113"/>
          <p:cNvSpPr txBox="1"/>
          <p:nvPr/>
        </p:nvSpPr>
        <p:spPr>
          <a:xfrm>
            <a:off x="6563975" y="5134300"/>
            <a:ext cx="6467400" cy="733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3956-5518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212" name="Google Shape;212;g304cb62946f_0_113"/>
          <p:cNvSpPr txBox="1"/>
          <p:nvPr/>
        </p:nvSpPr>
        <p:spPr>
          <a:xfrm>
            <a:off x="343325" y="7812725"/>
            <a:ext cx="8306700" cy="62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Horário de funcionamento: 08:00 às 17:00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213" name="Google Shape;213;g304cb62946f_0_113"/>
          <p:cNvPicPr preferRelativeResize="0"/>
          <p:nvPr/>
        </p:nvPicPr>
        <p:blipFill rotWithShape="1">
          <a:blip r:embed="rId5">
            <a:alphaModFix/>
          </a:blip>
          <a:srcRect t="14415" b="7872"/>
          <a:stretch/>
        </p:blipFill>
        <p:spPr>
          <a:xfrm>
            <a:off x="152400" y="2344725"/>
            <a:ext cx="5238799" cy="430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2;g304cb62946f_0_23" descr="cabecalho PMJ 2 COM BRASÃO.pdf">
            <a:extLst>
              <a:ext uri="{FF2B5EF4-FFF2-40B4-BE49-F238E27FC236}">
                <a16:creationId xmlns:a16="http://schemas.microsoft.com/office/drawing/2014/main" xmlns="" id="{F423749C-5B27-B3FC-94E9-CB4A5E8FBC0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69264"/>
          <a:stretch/>
        </p:blipFill>
        <p:spPr>
          <a:xfrm>
            <a:off x="-5526" y="9184200"/>
            <a:ext cx="13010325" cy="1051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04cb62946f_0_129"/>
          <p:cNvSpPr txBox="1"/>
          <p:nvPr/>
        </p:nvSpPr>
        <p:spPr>
          <a:xfrm>
            <a:off x="238913" y="347100"/>
            <a:ext cx="12288300" cy="1207213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63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Centro de Convivência - Norte</a:t>
            </a:r>
            <a:endParaRPr sz="900" i="0" u="none" strike="noStrike" cap="none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221" name="Google Shape;221;g304cb62946f_0_129"/>
          <p:cNvSpPr txBox="1"/>
          <p:nvPr/>
        </p:nvSpPr>
        <p:spPr>
          <a:xfrm>
            <a:off x="6550700" y="2063025"/>
            <a:ext cx="63780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Av. Lourenço da Silva, 230 – Parque Meia Lua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222" name="Google Shape;222;g304cb62946f_0_129" title="emai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3613" y="5984349"/>
            <a:ext cx="867950" cy="86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04cb62946f_0_129" title="locati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6553" y="2241650"/>
            <a:ext cx="867950" cy="86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04cb62946f_0_129" title="phone-cal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3617" y="4202313"/>
            <a:ext cx="867950" cy="86795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304cb62946f_0_129"/>
          <p:cNvSpPr txBox="1"/>
          <p:nvPr/>
        </p:nvSpPr>
        <p:spPr>
          <a:xfrm>
            <a:off x="6563975" y="4220650"/>
            <a:ext cx="6467400" cy="733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3959-2447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226" name="Google Shape;226;g304cb62946f_0_129"/>
          <p:cNvSpPr txBox="1"/>
          <p:nvPr/>
        </p:nvSpPr>
        <p:spPr>
          <a:xfrm>
            <a:off x="6563975" y="6095075"/>
            <a:ext cx="6364800" cy="60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dirty="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nucleo</a:t>
            </a:r>
            <a:r>
              <a:rPr lang="pt-BR" sz="2400" dirty="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.parquemeialua@jacarei.sp.gov.br</a:t>
            </a:r>
            <a:endParaRPr sz="3300" dirty="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227" name="Google Shape;227;g304cb62946f_0_129"/>
          <p:cNvSpPr txBox="1"/>
          <p:nvPr/>
        </p:nvSpPr>
        <p:spPr>
          <a:xfrm>
            <a:off x="343325" y="7812725"/>
            <a:ext cx="8306700" cy="62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Horário de funcionamento: 08:00 às 17:00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228" name="Google Shape;228;g304cb62946f_0_129"/>
          <p:cNvPicPr preferRelativeResize="0"/>
          <p:nvPr/>
        </p:nvPicPr>
        <p:blipFill rotWithShape="1">
          <a:blip r:embed="rId6">
            <a:alphaModFix/>
          </a:blip>
          <a:srcRect l="16450"/>
          <a:stretch/>
        </p:blipFill>
        <p:spPr>
          <a:xfrm>
            <a:off x="343325" y="2063025"/>
            <a:ext cx="4990810" cy="458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2;g304cb62946f_0_23" descr="cabecalho PMJ 2 COM BRASÃO.pdf">
            <a:extLst>
              <a:ext uri="{FF2B5EF4-FFF2-40B4-BE49-F238E27FC236}">
                <a16:creationId xmlns:a16="http://schemas.microsoft.com/office/drawing/2014/main" xmlns="" id="{A63D24A6-0B4D-428C-3EED-FD62CB83F8E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69264"/>
          <a:stretch/>
        </p:blipFill>
        <p:spPr>
          <a:xfrm>
            <a:off x="-5526" y="9184200"/>
            <a:ext cx="13010325" cy="1051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04E97578-A054-7DC6-B646-09ED2D49D434}"/>
              </a:ext>
            </a:extLst>
          </p:cNvPr>
          <p:cNvSpPr/>
          <p:nvPr/>
        </p:nvSpPr>
        <p:spPr>
          <a:xfrm>
            <a:off x="0" y="330762"/>
            <a:ext cx="130048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FUNDO MUNICIPAL DE </a:t>
            </a:r>
          </a:p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ASSISTÊNCIA SOCIAL</a:t>
            </a:r>
          </a:p>
        </p:txBody>
      </p:sp>
      <p:pic>
        <p:nvPicPr>
          <p:cNvPr id="3075" name="Espaço Reservado para Conteúdo 18">
            <a:extLst>
              <a:ext uri="{FF2B5EF4-FFF2-40B4-BE49-F238E27FC236}">
                <a16:creationId xmlns:a16="http://schemas.microsoft.com/office/drawing/2014/main" xmlns="" id="{1DE2B969-B20B-99FA-370C-ED058749AFC0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645" y="328832"/>
            <a:ext cx="1223962" cy="1055688"/>
          </a:xfrm>
          <a:solidFill>
            <a:srgbClr val="FFFFFF"/>
          </a:solidFill>
        </p:spPr>
      </p:pic>
      <p:graphicFrame>
        <p:nvGraphicFramePr>
          <p:cNvPr id="5" name="Group 4">
            <a:extLst>
              <a:ext uri="{FF2B5EF4-FFF2-40B4-BE49-F238E27FC236}">
                <a16:creationId xmlns:a16="http://schemas.microsoft.com/office/drawing/2014/main" xmlns="" id="{B88E3779-9934-4E62-67D3-BADFBDEBD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972817"/>
              </p:ext>
            </p:extLst>
          </p:nvPr>
        </p:nvGraphicFramePr>
        <p:xfrm>
          <a:off x="616820" y="2950162"/>
          <a:ext cx="11750738" cy="5216504"/>
        </p:xfrm>
        <a:graphic>
          <a:graphicData uri="http://schemas.openxmlformats.org/drawingml/2006/table">
            <a:tbl>
              <a:tblPr/>
              <a:tblGrid>
                <a:gridCol w="39334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58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14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877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4218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19518">
                <a:tc gridSpan="5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PROTEÇÃO SOCIAL BÁSICA – REDE DIRETA</a:t>
                      </a:r>
                    </a:p>
                  </a:txBody>
                  <a:tcPr marL="91428" marR="91428" marT="45687" marB="4568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9518"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SETORES</a:t>
                      </a:r>
                    </a:p>
                  </a:txBody>
                  <a:tcPr marL="91428" marR="91428" marT="45687" marB="4568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FONTE DE RECURSO</a:t>
                      </a:r>
                    </a:p>
                  </a:txBody>
                  <a:tcPr marL="91428" marR="91428" marT="45687" marB="4568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TOTAL</a:t>
                      </a:r>
                    </a:p>
                  </a:txBody>
                  <a:tcPr marL="91428" marR="91428" marT="45687" marB="4568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9518"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MUNICIPAL</a:t>
                      </a:r>
                    </a:p>
                  </a:txBody>
                  <a:tcPr marL="91428" marR="91428" marT="45687" marB="4568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ESTADUAL</a:t>
                      </a:r>
                    </a:p>
                  </a:txBody>
                  <a:tcPr marL="91428" marR="91428" marT="45687" marB="4568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FEDERAL</a:t>
                      </a:r>
                    </a:p>
                  </a:txBody>
                  <a:tcPr marL="91428" marR="91428" marT="45687" marB="4568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033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lang="pt-BR" sz="1800" b="0" strike="noStrike" spc="-1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CRAS – Centro de Referência de Assistência Social</a:t>
                      </a:r>
                      <a:endParaRPr lang="pt-BR" sz="1800" b="0" strike="noStrike" spc="-1">
                        <a:latin typeface="Arial"/>
                        <a:cs typeface="Times New Roman"/>
                      </a:endParaRPr>
                    </a:p>
                  </a:txBody>
                  <a:tcPr marL="91428" marR="91428" marT="45687" marB="4568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  <a:hlinkClick r:id="rId4" action="ppaction://hlinkfile"/>
                        </a:rPr>
                        <a:t>1.882.895,82</a:t>
                      </a:r>
                      <a:endParaRPr kumimoji="0" lang="pt-B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Times New Roman"/>
                        <a:hlinkClick r:id="" action="ppaction://hlinkfile">
                          <a:extLst>
                            <a:ext uri="{A12FA001-AC4F-418D-AE19-62706E023703}">
                              <ahyp:hlinkClr xmlns:ahyp="http://schemas.microsoft.com/office/drawing/2018/hyperlinkcolor" xmlns="" val="tx"/>
                            </a:ext>
                          </a:extLst>
                        </a:hlinkClick>
                      </a:endParaRPr>
                    </a:p>
                  </a:txBody>
                  <a:tcPr marL="91428" marR="91428" marT="45687" marB="4568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  <a:hlinkClick r:id="rId5" action="ppaction://hlinkfile"/>
                        </a:rPr>
                        <a:t>180.570,64</a:t>
                      </a:r>
                      <a:endParaRPr kumimoji="0" lang="pt-B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Times New Roman"/>
                        <a:hlinkClick r:id="" action="ppaction://hlinkfile">
                          <a:extLst>
                            <a:ext uri="{A12FA001-AC4F-418D-AE19-62706E023703}">
                              <ahyp:hlinkClr xmlns:ahyp="http://schemas.microsoft.com/office/drawing/2018/hyperlinkcolor" xmlns="" val="tx"/>
                            </a:ext>
                          </a:extLst>
                        </a:hlinkClick>
                      </a:endParaRPr>
                    </a:p>
                  </a:txBody>
                  <a:tcPr marL="91428" marR="91428" marT="45687" marB="4568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  <a:hlinkClick r:id="rId6" action="ppaction://hlinkfile"/>
                        </a:rPr>
                        <a:t>582.333,67</a:t>
                      </a:r>
                      <a:endParaRPr kumimoji="0" lang="pt-B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Times New Roman"/>
                        <a:hlinkClick r:id="" action="ppaction://hlinkfile">
                          <a:extLst>
                            <a:ext uri="{A12FA001-AC4F-418D-AE19-62706E023703}">
                              <ahyp:hlinkClr xmlns:ahyp="http://schemas.microsoft.com/office/drawing/2018/hyperlinkcolor" xmlns="" val="tx"/>
                            </a:ext>
                          </a:extLst>
                        </a:hlinkClick>
                      </a:endParaRPr>
                    </a:p>
                  </a:txBody>
                  <a:tcPr marL="91428" marR="91428" marT="45687" marB="4568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2.645.800,13</a:t>
                      </a:r>
                    </a:p>
                  </a:txBody>
                  <a:tcPr marL="9525" marR="9525" marT="9522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033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lang="pt-BR" sz="1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Centro de Convivência do Idoso Viva Vida</a:t>
                      </a:r>
                      <a:endParaRPr lang="pt-BR" sz="1800" b="0" strike="noStrike" spc="-1">
                        <a:latin typeface="Arial"/>
                      </a:endParaRPr>
                    </a:p>
                  </a:txBody>
                  <a:tcPr marL="91428" marR="91428" marT="45687" marB="4568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endParaRPr kumimoji="0" lang="pt-BR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5033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lang="pt-BR" sz="18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Centro de Convivência da Região Oeste</a:t>
                      </a:r>
                      <a:endParaRPr lang="pt-BR" sz="1800" b="0" strike="noStrike" spc="-1">
                        <a:latin typeface="Arial"/>
                      </a:endParaRPr>
                    </a:p>
                  </a:txBody>
                  <a:tcPr marL="91428" marR="91428" marT="45687" marB="4568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endParaRPr kumimoji="0" lang="pt-BR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6933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DejaVu Sans"/>
                          <a:cs typeface="DejaVu Sans"/>
                        </a:rPr>
                        <a:t>Núcleo Socioeducativo</a:t>
                      </a:r>
                      <a:endParaRPr kumimoji="0" lang="pt-BR" sz="1800" b="0" i="0" u="none" strike="noStrike" kern="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DejaVu Sans"/>
                        <a:cs typeface="DejaVu Sans"/>
                      </a:endParaRPr>
                    </a:p>
                  </a:txBody>
                  <a:tcPr marL="91428" marR="91428" marT="45687" marB="45687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endParaRPr kumimoji="0" lang="pt-BR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106" name="Text Box 61">
            <a:extLst>
              <a:ext uri="{FF2B5EF4-FFF2-40B4-BE49-F238E27FC236}">
                <a16:creationId xmlns:a16="http://schemas.microsoft.com/office/drawing/2014/main" xmlns="" id="{FF7822DE-B28B-13CB-97DA-819AAEC6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4192" y="8158187"/>
            <a:ext cx="1562511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3"/>
              </a:spcBef>
              <a:spcAft>
                <a:spcPts val="13"/>
              </a:spcAft>
              <a:buSzPct val="100000"/>
            </a:pPr>
            <a:r>
              <a:rPr lang="pt-BR" altLang="pt-BR" sz="1400" dirty="0">
                <a:solidFill>
                  <a:srgbClr val="000000"/>
                </a:solidFill>
                <a:latin typeface="Calibri"/>
                <a:ea typeface="Microsoft YaHei"/>
              </a:rPr>
              <a:t>FONTE – PEC/2024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D1F8B992-2123-A58F-6665-2B1ADECE30E7}"/>
              </a:ext>
            </a:extLst>
          </p:cNvPr>
          <p:cNvSpPr/>
          <p:nvPr/>
        </p:nvSpPr>
        <p:spPr>
          <a:xfrm>
            <a:off x="0" y="1885105"/>
            <a:ext cx="13004800" cy="706438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/>
                <a:ea typeface="Microsoft YaHei"/>
                <a:cs typeface="Arial"/>
              </a:rPr>
              <a:t>EXECUÇÃO ORÇAMENTÁRIA 2024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FE257423-D761-C015-A023-670CD4980E4C}"/>
              </a:ext>
            </a:extLst>
          </p:cNvPr>
          <p:cNvSpPr/>
          <p:nvPr/>
        </p:nvSpPr>
        <p:spPr>
          <a:xfrm>
            <a:off x="0" y="555625"/>
            <a:ext cx="130048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FUNDO MUNICIPAL DE </a:t>
            </a:r>
          </a:p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ASSISTÊNCIA SOCIAL</a:t>
            </a:r>
          </a:p>
        </p:txBody>
      </p:sp>
      <p:pic>
        <p:nvPicPr>
          <p:cNvPr id="4099" name="Espaço Reservado para Conteúdo 18">
            <a:extLst>
              <a:ext uri="{FF2B5EF4-FFF2-40B4-BE49-F238E27FC236}">
                <a16:creationId xmlns:a16="http://schemas.microsoft.com/office/drawing/2014/main" xmlns="" id="{363DC0E5-58CB-F2A1-21EF-1896BFB33EFC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63" y="628650"/>
            <a:ext cx="1223962" cy="1055688"/>
          </a:xfrm>
          <a:solidFill>
            <a:srgbClr val="FFFFFF"/>
          </a:solidFill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6A459EB8-D24A-EB63-E918-A75565443D62}"/>
              </a:ext>
            </a:extLst>
          </p:cNvPr>
          <p:cNvSpPr/>
          <p:nvPr/>
        </p:nvSpPr>
        <p:spPr>
          <a:xfrm>
            <a:off x="0" y="2139950"/>
            <a:ext cx="13004800" cy="706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icrosoft YaHei"/>
                <a:cs typeface="Arial" charset="0"/>
              </a:rPr>
              <a:t>EXECUÇÃO ORÇAMENTÁRIA 2024</a:t>
            </a:r>
          </a:p>
        </p:txBody>
      </p:sp>
      <p:sp>
        <p:nvSpPr>
          <p:cNvPr id="4101" name="Rectangle 1">
            <a:extLst>
              <a:ext uri="{FF2B5EF4-FFF2-40B4-BE49-F238E27FC236}">
                <a16:creationId xmlns:a16="http://schemas.microsoft.com/office/drawing/2014/main" xmlns="" id="{EFEC955C-C7CD-50C4-DB18-5EDA1E796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48013"/>
            <a:ext cx="130048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0760" tIns="50760" rIns="50760" bIns="50760" anchor="t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0000"/>
                </a:solidFill>
                <a:latin typeface="Arial"/>
                <a:ea typeface="Helvetica Neue" charset="0"/>
                <a:cs typeface="Calibri"/>
              </a:rPr>
              <a:t>PROTEÇÃO SOCIAL BÁSICA – REDE DIRETA</a:t>
            </a:r>
          </a:p>
        </p:txBody>
      </p:sp>
      <p:pic>
        <p:nvPicPr>
          <p:cNvPr id="4102" name="Picture 10">
            <a:extLst>
              <a:ext uri="{FF2B5EF4-FFF2-40B4-BE49-F238E27FC236}">
                <a16:creationId xmlns:a16="http://schemas.microsoft.com/office/drawing/2014/main" xmlns="" id="{5AC28365-7FD7-23F8-851E-E42AB11D2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07" y="3471863"/>
            <a:ext cx="9648825" cy="578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99AA7998-50A7-7D8C-C3B1-00B0B7F10791}"/>
              </a:ext>
            </a:extLst>
          </p:cNvPr>
          <p:cNvSpPr/>
          <p:nvPr/>
        </p:nvSpPr>
        <p:spPr>
          <a:xfrm>
            <a:off x="0" y="555625"/>
            <a:ext cx="130048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FUNDO MUNICIPAL DE </a:t>
            </a:r>
          </a:p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ASSISTÊNCIA SOCIAL</a:t>
            </a:r>
          </a:p>
        </p:txBody>
      </p:sp>
      <p:pic>
        <p:nvPicPr>
          <p:cNvPr id="5123" name="Espaço Reservado para Conteúdo 18">
            <a:extLst>
              <a:ext uri="{FF2B5EF4-FFF2-40B4-BE49-F238E27FC236}">
                <a16:creationId xmlns:a16="http://schemas.microsoft.com/office/drawing/2014/main" xmlns="" id="{3A8B8A97-2D3D-8C2C-2FED-6926C12F2299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63" y="628650"/>
            <a:ext cx="1223962" cy="1055688"/>
          </a:xfrm>
          <a:solidFill>
            <a:srgbClr val="FFFFFF"/>
          </a:solidFill>
        </p:spPr>
      </p:pic>
      <p:graphicFrame>
        <p:nvGraphicFramePr>
          <p:cNvPr id="5" name="Group 4">
            <a:extLst>
              <a:ext uri="{FF2B5EF4-FFF2-40B4-BE49-F238E27FC236}">
                <a16:creationId xmlns:a16="http://schemas.microsoft.com/office/drawing/2014/main" xmlns="" id="{E9128805-1DF0-5649-E2B6-A9A141A97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42946"/>
              </p:ext>
            </p:extLst>
          </p:nvPr>
        </p:nvGraphicFramePr>
        <p:xfrm>
          <a:off x="587083" y="3911774"/>
          <a:ext cx="11946649" cy="1944689"/>
        </p:xfrm>
        <a:graphic>
          <a:graphicData uri="http://schemas.openxmlformats.org/drawingml/2006/table">
            <a:tbl>
              <a:tblPr/>
              <a:tblGrid>
                <a:gridCol w="39575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650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218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760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261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04218">
                <a:tc gridSpan="5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PROTEÇÃO SOCIAL BÁSICA – REDE INDIRETA</a:t>
                      </a:r>
                    </a:p>
                  </a:txBody>
                  <a:tcPr marL="91437" marR="91437" marT="45698" marB="45698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218"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ENTIDADE</a:t>
                      </a:r>
                    </a:p>
                  </a:txBody>
                  <a:tcPr marL="91437" marR="91437" marT="45698" marB="45698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FONTE DE RECURSO</a:t>
                      </a:r>
                    </a:p>
                  </a:txBody>
                  <a:tcPr marL="91437" marR="91437" marT="45698" marB="45698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TOTAL</a:t>
                      </a:r>
                    </a:p>
                  </a:txBody>
                  <a:tcPr marL="91437" marR="91437" marT="45698" marB="45698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218"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MUNICIPAL</a:t>
                      </a:r>
                    </a:p>
                  </a:txBody>
                  <a:tcPr marL="91437" marR="91437" marT="45698" marB="45698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ESTADUAL</a:t>
                      </a:r>
                    </a:p>
                  </a:txBody>
                  <a:tcPr marL="91437" marR="91437" marT="45698" marB="45698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FEDERAL</a:t>
                      </a:r>
                    </a:p>
                  </a:txBody>
                  <a:tcPr marL="91437" marR="91437" marT="45698" marB="45698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3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Carmelitas Lar São José</a:t>
                      </a:r>
                    </a:p>
                  </a:txBody>
                  <a:tcPr marL="91437" marR="91437" marT="45698" marB="45698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Times New Roman"/>
                          <a:hlinkClick r:id="rId4" action="ppaction://hlinkfile"/>
                        </a:rPr>
                        <a:t>235.779,68</a:t>
                      </a:r>
                      <a:endParaRPr kumimoji="0" lang="pt-BR" sz="2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Times New Roman"/>
                        <a:hlinkClick r:id="" action="ppaction://hlinkfile">
                          <a:extLst>
                            <a:ext uri="{A12FA001-AC4F-418D-AE19-62706E023703}">
                              <ahyp:hlinkClr xmlns:ahyp="http://schemas.microsoft.com/office/drawing/2018/hyperlinkcolor" xmlns="" val="tx"/>
                            </a:ext>
                          </a:extLst>
                        </a:hlinkClick>
                      </a:endParaRPr>
                    </a:p>
                  </a:txBody>
                  <a:tcPr marL="91437" marR="91437" marT="45698" marB="45698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-</a:t>
                      </a:r>
                    </a:p>
                  </a:txBody>
                  <a:tcPr marL="91437" marR="91437" marT="45698" marB="45698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-</a:t>
                      </a:r>
                    </a:p>
                  </a:txBody>
                  <a:tcPr marL="91437" marR="91437" marT="45698" marB="45698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235.779,68</a:t>
                      </a:r>
                    </a:p>
                  </a:txBody>
                  <a:tcPr marL="9526" marR="9526" marT="9524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3024008D-3A0B-3047-4265-CE745259D73A}"/>
              </a:ext>
            </a:extLst>
          </p:cNvPr>
          <p:cNvSpPr/>
          <p:nvPr/>
        </p:nvSpPr>
        <p:spPr>
          <a:xfrm>
            <a:off x="0" y="2139950"/>
            <a:ext cx="13004800" cy="706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icrosoft YaHei"/>
                <a:cs typeface="Arial" charset="0"/>
              </a:rPr>
              <a:t>EXECUÇÃO ORÇAMENTÁRIA 2024</a:t>
            </a:r>
          </a:p>
        </p:txBody>
      </p:sp>
      <p:sp>
        <p:nvSpPr>
          <p:cNvPr id="5149" name="Text Box 61">
            <a:extLst>
              <a:ext uri="{FF2B5EF4-FFF2-40B4-BE49-F238E27FC236}">
                <a16:creationId xmlns:a16="http://schemas.microsoft.com/office/drawing/2014/main" xmlns="" id="{55B8A634-0B50-861B-205B-8D11EBE16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0339" y="5862379"/>
            <a:ext cx="1652823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3"/>
              </a:spcBef>
              <a:spcAft>
                <a:spcPts val="13"/>
              </a:spcAft>
              <a:buSzPct val="100000"/>
            </a:pPr>
            <a:r>
              <a:rPr lang="pt-BR" altLang="pt-BR" sz="1400" dirty="0">
                <a:solidFill>
                  <a:srgbClr val="000000"/>
                </a:solidFill>
                <a:latin typeface="Calibri"/>
                <a:ea typeface="Microsoft YaHei"/>
              </a:rPr>
              <a:t>FONTE – PEC/2024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g3444e0492f4_0_35" title="Jealous-br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4700" y="167981"/>
            <a:ext cx="8450875" cy="84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3444e0492f4_0_35" descr="cabecalho PMJ 2 COM BRASÃO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5" y="8140842"/>
            <a:ext cx="12995274" cy="185261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3444e0492f4_0_35"/>
          <p:cNvSpPr txBox="1"/>
          <p:nvPr/>
        </p:nvSpPr>
        <p:spPr>
          <a:xfrm>
            <a:off x="321375" y="943856"/>
            <a:ext cx="5295900" cy="6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77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</a:t>
            </a:r>
            <a:r>
              <a:rPr lang="pt-BR" sz="77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Proteção </a:t>
            </a:r>
            <a:endParaRPr sz="77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77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Social</a:t>
            </a:r>
            <a:br>
              <a:rPr lang="pt-BR" sz="77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77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Especial</a:t>
            </a:r>
            <a:endParaRPr sz="77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4D7D5E8-A5B0-9737-C800-5E8BDEC57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Espaço Reservado para Conteúdo 18">
            <a:extLst>
              <a:ext uri="{FF2B5EF4-FFF2-40B4-BE49-F238E27FC236}">
                <a16:creationId xmlns:a16="http://schemas.microsoft.com/office/drawing/2014/main" xmlns="" id="{BF4D75D8-0363-7770-BAA1-89D864D46871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163" y="514350"/>
            <a:ext cx="1223962" cy="1055688"/>
          </a:xfrm>
          <a:solidFill>
            <a:srgbClr val="FFFFFF"/>
          </a:solidFill>
        </p:spPr>
      </p:pic>
      <p:sp>
        <p:nvSpPr>
          <p:cNvPr id="5" name="Google Shape;68;g3444e0492f4_0_24">
            <a:extLst>
              <a:ext uri="{FF2B5EF4-FFF2-40B4-BE49-F238E27FC236}">
                <a16:creationId xmlns:a16="http://schemas.microsoft.com/office/drawing/2014/main" xmlns="" id="{1A8F5D71-DDC6-5B9B-A459-2E4ED6D778E3}"/>
              </a:ext>
            </a:extLst>
          </p:cNvPr>
          <p:cNvSpPr txBox="1"/>
          <p:nvPr/>
        </p:nvSpPr>
        <p:spPr>
          <a:xfrm>
            <a:off x="9388630" y="4155598"/>
            <a:ext cx="37146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7700" b="1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Google Shape;69;g3444e0492f4_0_24" title="SUAS-MDS-logo-01.png">
            <a:extLst>
              <a:ext uri="{FF2B5EF4-FFF2-40B4-BE49-F238E27FC236}">
                <a16:creationId xmlns:a16="http://schemas.microsoft.com/office/drawing/2014/main" xmlns="" id="{A530CBC3-88B9-9E5F-5675-2AE740547C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8438" t="4962" r="16727" b="5294"/>
          <a:stretch/>
        </p:blipFill>
        <p:spPr>
          <a:xfrm>
            <a:off x="107954" y="1748147"/>
            <a:ext cx="6411300" cy="62749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0;g3444e0492f4_0_24">
            <a:extLst>
              <a:ext uri="{FF2B5EF4-FFF2-40B4-BE49-F238E27FC236}">
                <a16:creationId xmlns:a16="http://schemas.microsoft.com/office/drawing/2014/main" xmlns="" id="{BEDCED09-E230-190E-C141-B9DE8F6A95E4}"/>
              </a:ext>
            </a:extLst>
          </p:cNvPr>
          <p:cNvSpPr txBox="1"/>
          <p:nvPr/>
        </p:nvSpPr>
        <p:spPr>
          <a:xfrm>
            <a:off x="6691930" y="2756122"/>
            <a:ext cx="6170471" cy="527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100" b="1" dirty="0">
                <a:solidFill>
                  <a:srgbClr val="002060"/>
                </a:solidFill>
                <a:ea typeface="Century Gothic"/>
                <a:cs typeface="Century Gothic"/>
                <a:sym typeface="Century Gothic"/>
              </a:rPr>
              <a:t>Sistema Único de Assistência Social</a:t>
            </a:r>
            <a:endParaRPr lang="pt-BR" sz="7100" b="1">
              <a:solidFill>
                <a:srgbClr val="002060"/>
              </a:solidFill>
              <a:ea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016382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g304cb62946f_0_175" descr="cabecalho PMJ 2 COM BRASÃO.pdf"/>
          <p:cNvPicPr preferRelativeResize="0"/>
          <p:nvPr/>
        </p:nvPicPr>
        <p:blipFill rotWithShape="1">
          <a:blip r:embed="rId3">
            <a:alphaModFix/>
          </a:blip>
          <a:srcRect t="68604"/>
          <a:stretch/>
        </p:blipFill>
        <p:spPr>
          <a:xfrm>
            <a:off x="-5526" y="9171975"/>
            <a:ext cx="13010325" cy="100307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304cb62946f_0_175"/>
          <p:cNvSpPr txBox="1"/>
          <p:nvPr/>
        </p:nvSpPr>
        <p:spPr>
          <a:xfrm>
            <a:off x="119300" y="383500"/>
            <a:ext cx="12766200" cy="2782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60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Objetivo</a:t>
            </a:r>
            <a:r>
              <a:rPr lang="pt-BR" sz="77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/>
            </a:r>
            <a:br>
              <a:rPr lang="pt-BR" sz="77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</a:br>
            <a:r>
              <a:rPr lang="pt-BR" sz="46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Atender indivíduos e famílias em situações de risco ou com direitos violados.</a:t>
            </a:r>
            <a:endParaRPr sz="4600" i="0" u="none" strike="noStrike" cap="none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244" name="Google Shape;244;g304cb62946f_0_175"/>
          <p:cNvSpPr txBox="1"/>
          <p:nvPr/>
        </p:nvSpPr>
        <p:spPr>
          <a:xfrm>
            <a:off x="56713" y="3737700"/>
            <a:ext cx="12900900" cy="534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53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Equipamentos</a:t>
            </a:r>
            <a:r>
              <a:rPr lang="pt-BR" sz="70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 </a:t>
            </a:r>
            <a:endParaRPr sz="39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  <a:p>
            <a:pPr marL="457200" marR="0" lvl="0" indent="-412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900"/>
              <a:buFont typeface="Century Gothic"/>
              <a:buChar char="-"/>
            </a:pPr>
            <a:r>
              <a:rPr lang="pt-BR" sz="29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2 Centros de Referência Especializado de Assistência Social (</a:t>
            </a:r>
            <a:r>
              <a:rPr lang="pt-BR" sz="29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CREAS</a:t>
            </a:r>
            <a:r>
              <a:rPr lang="pt-BR" sz="29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)</a:t>
            </a:r>
            <a:endParaRPr sz="29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  <a:p>
            <a:pPr marL="457200" marR="0" lvl="0" indent="-412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900"/>
              <a:buFont typeface="Century Gothic"/>
              <a:buChar char="-"/>
            </a:pPr>
            <a:r>
              <a:rPr lang="pt-BR" sz="29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Centro de Referência Especializado para População em Situação de Rua (</a:t>
            </a:r>
            <a:r>
              <a:rPr lang="pt-BR" sz="29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Centro POP</a:t>
            </a:r>
            <a:r>
              <a:rPr lang="pt-BR" sz="29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)</a:t>
            </a:r>
            <a:endParaRPr sz="29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  <a:p>
            <a:pPr marL="457200" marR="0" lvl="0" indent="-412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900"/>
              <a:buFont typeface="Century Gothic"/>
              <a:buChar char="-"/>
            </a:pPr>
            <a:r>
              <a:rPr lang="pt-BR" sz="29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Abordagem Social</a:t>
            </a:r>
            <a:endParaRPr sz="29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  <a:p>
            <a:pPr marL="457200" marR="0" lvl="0" indent="-412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900"/>
              <a:buFont typeface="Century Gothic"/>
              <a:buChar char="-"/>
            </a:pPr>
            <a:r>
              <a:rPr lang="pt-BR" sz="29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Casa de Passagem</a:t>
            </a:r>
            <a:endParaRPr sz="29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  <a:p>
            <a:pPr marL="457200" marR="0" lvl="0" indent="-412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900"/>
              <a:buFont typeface="Century Gothic"/>
              <a:buChar char="-"/>
            </a:pPr>
            <a:r>
              <a:rPr lang="pt-BR" sz="29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Serviço na Rodoviária</a:t>
            </a:r>
            <a:endParaRPr sz="29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04cb62946f_0_182"/>
          <p:cNvSpPr txBox="1"/>
          <p:nvPr/>
        </p:nvSpPr>
        <p:spPr>
          <a:xfrm>
            <a:off x="205850" y="832500"/>
            <a:ext cx="12512400" cy="439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78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CREAS - </a:t>
            </a:r>
            <a:r>
              <a:rPr lang="pt-BR" sz="5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Atendimento especializado a indivíduos e famílias em situação de risco ou violação de direitos.</a:t>
            </a:r>
            <a:endParaRPr sz="2400" i="0" u="none" strike="noStrike" cap="none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252" name="Google Shape;252;g304cb62946f_0_182"/>
          <p:cNvSpPr txBox="1"/>
          <p:nvPr/>
        </p:nvSpPr>
        <p:spPr>
          <a:xfrm>
            <a:off x="358250" y="6322550"/>
            <a:ext cx="1264650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546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000"/>
              <a:buFont typeface="Century Gothic"/>
              <a:buChar char="●"/>
            </a:pPr>
            <a:r>
              <a:rPr lang="pt-BR" sz="50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CREAS I - </a:t>
            </a:r>
            <a:r>
              <a:rPr lang="pt-BR" sz="33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Atende as regiões: centro, norte, sul e leste</a:t>
            </a:r>
            <a:endParaRPr sz="33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  <a:p>
            <a:pPr marL="457200" marR="0" lvl="0" indent="-546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000"/>
              <a:buFont typeface="Century Gothic"/>
              <a:buChar char="●"/>
            </a:pPr>
            <a:r>
              <a:rPr lang="pt-BR" sz="50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CREAS II - </a:t>
            </a:r>
            <a:r>
              <a:rPr lang="pt-BR" sz="33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Atende a região oeste</a:t>
            </a:r>
            <a:endParaRPr sz="50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3" name="Google Shape;242;g304cb62946f_0_175" descr="cabecalho PMJ 2 COM BRASÃO.pdf">
            <a:extLst>
              <a:ext uri="{FF2B5EF4-FFF2-40B4-BE49-F238E27FC236}">
                <a16:creationId xmlns:a16="http://schemas.microsoft.com/office/drawing/2014/main" xmlns="" id="{9AB8680A-70A2-5219-6465-0619A5C3653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8604"/>
          <a:stretch/>
        </p:blipFill>
        <p:spPr>
          <a:xfrm>
            <a:off x="-5526" y="9171975"/>
            <a:ext cx="13010325" cy="100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04cb62946f_0_189"/>
          <p:cNvSpPr txBox="1"/>
          <p:nvPr/>
        </p:nvSpPr>
        <p:spPr>
          <a:xfrm>
            <a:off x="238913" y="347100"/>
            <a:ext cx="12288300" cy="1260305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66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CREAS - Unidade I</a:t>
            </a:r>
            <a:endParaRPr sz="1200" i="0" u="none" strike="noStrike" cap="none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260" name="Google Shape;260;g304cb62946f_0_189"/>
          <p:cNvSpPr txBox="1"/>
          <p:nvPr/>
        </p:nvSpPr>
        <p:spPr>
          <a:xfrm>
            <a:off x="6626900" y="2378075"/>
            <a:ext cx="63780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Rua Nicolau Mercadante, 99 – Centro</a:t>
            </a:r>
            <a:endParaRPr sz="40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261" name="Google Shape;261;g304cb62946f_0_189" title="emai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6013" y="6289149"/>
            <a:ext cx="867950" cy="86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304cb62946f_0_189" title="locati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6553" y="2546450"/>
            <a:ext cx="867950" cy="86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304cb62946f_0_189" title="phone-cal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9817" y="4354713"/>
            <a:ext cx="867950" cy="86795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304cb62946f_0_189"/>
          <p:cNvSpPr txBox="1"/>
          <p:nvPr/>
        </p:nvSpPr>
        <p:spPr>
          <a:xfrm>
            <a:off x="6626900" y="4206550"/>
            <a:ext cx="64674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3961-7414</a:t>
            </a:r>
            <a:b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</a:b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3955-4000</a:t>
            </a:r>
            <a:endParaRPr sz="40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265" name="Google Shape;265;g304cb62946f_0_189"/>
          <p:cNvSpPr txBox="1"/>
          <p:nvPr/>
        </p:nvSpPr>
        <p:spPr>
          <a:xfrm>
            <a:off x="6689900" y="6399875"/>
            <a:ext cx="64674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creas@jacarei.sp.gov.br</a:t>
            </a:r>
            <a:endParaRPr sz="39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266" name="Google Shape;266;g304cb62946f_0_189"/>
          <p:cNvSpPr txBox="1"/>
          <p:nvPr/>
        </p:nvSpPr>
        <p:spPr>
          <a:xfrm>
            <a:off x="343325" y="7855850"/>
            <a:ext cx="8306700" cy="62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Horário de funcionamento: 08:00 às 17:00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267" name="Google Shape;267;g304cb62946f_0_189"/>
          <p:cNvPicPr preferRelativeResize="0"/>
          <p:nvPr/>
        </p:nvPicPr>
        <p:blipFill rotWithShape="1">
          <a:blip r:embed="rId6">
            <a:alphaModFix/>
          </a:blip>
          <a:srcRect r="13919"/>
          <a:stretch/>
        </p:blipFill>
        <p:spPr>
          <a:xfrm>
            <a:off x="92750" y="2646425"/>
            <a:ext cx="5361400" cy="433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42;g304cb62946f_0_175" descr="cabecalho PMJ 2 COM BRASÃO.pdf">
            <a:extLst>
              <a:ext uri="{FF2B5EF4-FFF2-40B4-BE49-F238E27FC236}">
                <a16:creationId xmlns:a16="http://schemas.microsoft.com/office/drawing/2014/main" xmlns="" id="{B88D5168-9A69-2E5F-8D77-CCC58763D27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68604"/>
          <a:stretch/>
        </p:blipFill>
        <p:spPr>
          <a:xfrm>
            <a:off x="-5526" y="9171975"/>
            <a:ext cx="13010325" cy="100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04cb62946f_0_204"/>
          <p:cNvSpPr txBox="1"/>
          <p:nvPr/>
        </p:nvSpPr>
        <p:spPr>
          <a:xfrm>
            <a:off x="238913" y="347100"/>
            <a:ext cx="12288300" cy="1260305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66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CREAS - Unidade II</a:t>
            </a:r>
            <a:endParaRPr sz="1200" i="0" u="none" strike="noStrike" cap="none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275" name="Google Shape;275;g304cb62946f_0_204"/>
          <p:cNvSpPr txBox="1"/>
          <p:nvPr/>
        </p:nvSpPr>
        <p:spPr>
          <a:xfrm>
            <a:off x="6626900" y="2378075"/>
            <a:ext cx="63780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Av. Maria Augusta Fagundes – Santa Cruz dos Lázaros, 1055</a:t>
            </a:r>
            <a:endParaRPr sz="40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276" name="Google Shape;276;g304cb62946f_0_204" title="emai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6013" y="6289149"/>
            <a:ext cx="867950" cy="86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304cb62946f_0_204" title="locati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6553" y="2546450"/>
            <a:ext cx="867950" cy="86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304cb62946f_0_204" title="phone-cal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9817" y="4354713"/>
            <a:ext cx="867950" cy="86795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304cb62946f_0_204"/>
          <p:cNvSpPr txBox="1"/>
          <p:nvPr/>
        </p:nvSpPr>
        <p:spPr>
          <a:xfrm>
            <a:off x="6626900" y="4435150"/>
            <a:ext cx="6467400" cy="733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3956-1423</a:t>
            </a:r>
            <a:endParaRPr sz="40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280" name="Google Shape;280;g304cb62946f_0_204"/>
          <p:cNvSpPr txBox="1"/>
          <p:nvPr/>
        </p:nvSpPr>
        <p:spPr>
          <a:xfrm>
            <a:off x="6689900" y="6399875"/>
            <a:ext cx="64674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creas2@jacarei.sp.gov.br</a:t>
            </a:r>
            <a:endParaRPr sz="39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281" name="Google Shape;281;g304cb62946f_0_204"/>
          <p:cNvSpPr txBox="1"/>
          <p:nvPr/>
        </p:nvSpPr>
        <p:spPr>
          <a:xfrm>
            <a:off x="343325" y="7855850"/>
            <a:ext cx="8306700" cy="62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Horário de funcionamento: 08:00 às 17:00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282" name="Google Shape;282;g304cb62946f_0_204" title="Creas2-550x393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400" y="2529400"/>
            <a:ext cx="5238750" cy="45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42;g304cb62946f_0_175" descr="cabecalho PMJ 2 COM BRASÃO.pdf">
            <a:extLst>
              <a:ext uri="{FF2B5EF4-FFF2-40B4-BE49-F238E27FC236}">
                <a16:creationId xmlns:a16="http://schemas.microsoft.com/office/drawing/2014/main" xmlns="" id="{D5506A48-0D8A-0E81-B81C-D82F2AB6CE1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68604"/>
          <a:stretch/>
        </p:blipFill>
        <p:spPr>
          <a:xfrm>
            <a:off x="-5526" y="9171975"/>
            <a:ext cx="13010325" cy="100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04cb62946f_0_219"/>
          <p:cNvSpPr txBox="1"/>
          <p:nvPr/>
        </p:nvSpPr>
        <p:spPr>
          <a:xfrm>
            <a:off x="261200" y="193050"/>
            <a:ext cx="4749900" cy="11895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6200" b="1" dirty="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Centro POP</a:t>
            </a:r>
            <a:endParaRPr sz="100" i="0" u="none" strike="noStrike" cap="none" dirty="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290" name="Google Shape;290;g304cb62946f_0_219"/>
          <p:cNvSpPr txBox="1"/>
          <p:nvPr/>
        </p:nvSpPr>
        <p:spPr>
          <a:xfrm>
            <a:off x="6626900" y="2977425"/>
            <a:ext cx="63780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 dirty="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Rua dos Ferroviários, 126 - Jardim Mesquita</a:t>
            </a:r>
            <a:endParaRPr sz="4000" dirty="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291" name="Google Shape;291;g304cb62946f_0_219" title="emai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3613" y="6822549"/>
            <a:ext cx="867950" cy="86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304cb62946f_0_219" title="locati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0353" y="3079850"/>
            <a:ext cx="867950" cy="86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304cb62946f_0_219" title="phone-cal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3617" y="5040513"/>
            <a:ext cx="867950" cy="86795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304cb62946f_0_219"/>
          <p:cNvSpPr txBox="1"/>
          <p:nvPr/>
        </p:nvSpPr>
        <p:spPr>
          <a:xfrm>
            <a:off x="6626900" y="5120950"/>
            <a:ext cx="6467400" cy="733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 dirty="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3962-1482</a:t>
            </a:r>
            <a:endParaRPr sz="3100" dirty="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295" name="Google Shape;295;g304cb62946f_0_219"/>
          <p:cNvSpPr txBox="1"/>
          <p:nvPr/>
        </p:nvSpPr>
        <p:spPr>
          <a:xfrm>
            <a:off x="6537500" y="6933275"/>
            <a:ext cx="6467400" cy="697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 dirty="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centro.pop@jacarei.sp.gov.br</a:t>
            </a:r>
            <a:endParaRPr sz="3800" dirty="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296" name="Google Shape;296;g304cb62946f_0_219"/>
          <p:cNvSpPr txBox="1"/>
          <p:nvPr/>
        </p:nvSpPr>
        <p:spPr>
          <a:xfrm>
            <a:off x="261200" y="1346775"/>
            <a:ext cx="12736200" cy="1069493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Atendimento especializado à população em situação de rua, promovendo acesso à alimentação, higiene, guarda de pertences e reinserção social</a:t>
            </a:r>
            <a:endParaRPr sz="3400" dirty="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297" name="Google Shape;297;g304cb62946f_0_219"/>
          <p:cNvSpPr txBox="1"/>
          <p:nvPr/>
        </p:nvSpPr>
        <p:spPr>
          <a:xfrm>
            <a:off x="268750" y="8228675"/>
            <a:ext cx="8306700" cy="62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Horário de funcionamento: 08:00 às 17:00</a:t>
            </a:r>
            <a:endParaRPr sz="3400" dirty="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298" name="Google Shape;298;g304cb62946f_0_2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4125" y="3282225"/>
            <a:ext cx="5167625" cy="417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42;g304cb62946f_0_175" descr="cabecalho PMJ 2 COM BRASÃO.pdf">
            <a:extLst>
              <a:ext uri="{FF2B5EF4-FFF2-40B4-BE49-F238E27FC236}">
                <a16:creationId xmlns:a16="http://schemas.microsoft.com/office/drawing/2014/main" xmlns="" id="{4D26D894-B262-D76C-A550-AF798356E6E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68604"/>
          <a:stretch/>
        </p:blipFill>
        <p:spPr>
          <a:xfrm>
            <a:off x="-5526" y="9171975"/>
            <a:ext cx="13010325" cy="100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04cb62946f_0_235"/>
          <p:cNvSpPr txBox="1"/>
          <p:nvPr/>
        </p:nvSpPr>
        <p:spPr>
          <a:xfrm>
            <a:off x="261200" y="193050"/>
            <a:ext cx="7568400" cy="11895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62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Abordagem Social</a:t>
            </a:r>
            <a:endParaRPr sz="100" i="0" u="none" strike="noStrike" cap="none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306" name="Google Shape;306;g304cb62946f_0_235"/>
          <p:cNvSpPr txBox="1"/>
          <p:nvPr/>
        </p:nvSpPr>
        <p:spPr>
          <a:xfrm>
            <a:off x="6626900" y="2977425"/>
            <a:ext cx="63780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Rua Dr. Paulo de Oliveira Costa, 51 – Centro</a:t>
            </a:r>
            <a:endParaRPr sz="40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307" name="Google Shape;307;g304cb62946f_0_235" title="emai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3613" y="6822549"/>
            <a:ext cx="867950" cy="86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304cb62946f_0_235" title="locati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0353" y="3079850"/>
            <a:ext cx="867950" cy="86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304cb62946f_0_235" title="phone-cal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3617" y="5040513"/>
            <a:ext cx="867950" cy="86795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304cb62946f_0_235"/>
          <p:cNvSpPr txBox="1"/>
          <p:nvPr/>
        </p:nvSpPr>
        <p:spPr>
          <a:xfrm>
            <a:off x="6626900" y="4816150"/>
            <a:ext cx="64674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3951-6811</a:t>
            </a:r>
            <a:b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</a:b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99156-0089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311" name="Google Shape;311;g304cb62946f_0_235"/>
          <p:cNvSpPr txBox="1"/>
          <p:nvPr/>
        </p:nvSpPr>
        <p:spPr>
          <a:xfrm>
            <a:off x="6537500" y="6933275"/>
            <a:ext cx="6467400" cy="697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centro.triagem@jacarei.sp.gov.br</a:t>
            </a:r>
            <a:endParaRPr sz="38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312" name="Google Shape;312;g304cb62946f_0_235"/>
          <p:cNvSpPr txBox="1"/>
          <p:nvPr/>
        </p:nvSpPr>
        <p:spPr>
          <a:xfrm>
            <a:off x="261200" y="1346775"/>
            <a:ext cx="12736200" cy="1069493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Serviço de busca ativa que identifica e atende pessoas em situação de risco pessoal e social nos espaços públicos.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313" name="Google Shape;313;g304cb62946f_0_235"/>
          <p:cNvSpPr txBox="1"/>
          <p:nvPr/>
        </p:nvSpPr>
        <p:spPr>
          <a:xfrm>
            <a:off x="268750" y="8228675"/>
            <a:ext cx="8306700" cy="62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Horário de funcionamento: 08:00 às 17:00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314" name="Google Shape;314;g304cb62946f_0_235" title="Operação-Inverno_4-375x275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8025" y="3198663"/>
            <a:ext cx="5259675" cy="425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42;g304cb62946f_0_175" descr="cabecalho PMJ 2 COM BRASÃO.pdf">
            <a:extLst>
              <a:ext uri="{FF2B5EF4-FFF2-40B4-BE49-F238E27FC236}">
                <a16:creationId xmlns:a16="http://schemas.microsoft.com/office/drawing/2014/main" xmlns="" id="{7571FEBB-021A-C630-C91D-DD722954427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68604"/>
          <a:stretch/>
        </p:blipFill>
        <p:spPr>
          <a:xfrm>
            <a:off x="-5526" y="9171975"/>
            <a:ext cx="13010325" cy="100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04cb62946f_0_252"/>
          <p:cNvSpPr txBox="1"/>
          <p:nvPr/>
        </p:nvSpPr>
        <p:spPr>
          <a:xfrm>
            <a:off x="261200" y="193050"/>
            <a:ext cx="8806500" cy="11895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62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Casa de Passagem</a:t>
            </a:r>
            <a:endParaRPr sz="100" i="0" u="none" strike="noStrike" cap="none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322" name="Google Shape;322;g304cb62946f_0_252"/>
          <p:cNvSpPr txBox="1"/>
          <p:nvPr/>
        </p:nvSpPr>
        <p:spPr>
          <a:xfrm>
            <a:off x="6626900" y="2596425"/>
            <a:ext cx="63780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Rodovia General Euryale de Jesus Zerbini, 6235 Jardim São Gabriel</a:t>
            </a:r>
            <a:endParaRPr sz="40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323" name="Google Shape;323;g304cb62946f_0_252" title="emai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3613" y="6822549"/>
            <a:ext cx="867950" cy="86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304cb62946f_0_252" title="locati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0353" y="3079850"/>
            <a:ext cx="867950" cy="86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304cb62946f_0_252" title="phone-cal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3617" y="5040513"/>
            <a:ext cx="867950" cy="86795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304cb62946f_0_252"/>
          <p:cNvSpPr txBox="1"/>
          <p:nvPr/>
        </p:nvSpPr>
        <p:spPr>
          <a:xfrm>
            <a:off x="6626900" y="4892350"/>
            <a:ext cx="64674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3959-1597 </a:t>
            </a:r>
            <a:b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</a:b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3965-1744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327" name="Google Shape;327;g304cb62946f_0_252"/>
          <p:cNvSpPr txBox="1"/>
          <p:nvPr/>
        </p:nvSpPr>
        <p:spPr>
          <a:xfrm>
            <a:off x="6537500" y="6933275"/>
            <a:ext cx="6467400" cy="697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casa.transitoria@jacarei.sp.gov.br</a:t>
            </a:r>
            <a:endParaRPr sz="38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328" name="Google Shape;328;g304cb62946f_0_252"/>
          <p:cNvSpPr txBox="1"/>
          <p:nvPr/>
        </p:nvSpPr>
        <p:spPr>
          <a:xfrm>
            <a:off x="261200" y="1346775"/>
            <a:ext cx="12736200" cy="1069493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Serviço de acolhimento provisório que oferece proteção e suporte a indivíduos ou famílias em situação de vulnerabilidade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329" name="Google Shape;329;g304cb62946f_0_252"/>
          <p:cNvSpPr txBox="1"/>
          <p:nvPr/>
        </p:nvSpPr>
        <p:spPr>
          <a:xfrm>
            <a:off x="268750" y="8228675"/>
            <a:ext cx="8306700" cy="62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Horário de funcionamento: 24h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330" name="Google Shape;330;g304cb62946f_0_252" title="unnamed (4)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900" y="2871050"/>
            <a:ext cx="5238800" cy="45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42;g304cb62946f_0_175" descr="cabecalho PMJ 2 COM BRASÃO.pdf">
            <a:extLst>
              <a:ext uri="{FF2B5EF4-FFF2-40B4-BE49-F238E27FC236}">
                <a16:creationId xmlns:a16="http://schemas.microsoft.com/office/drawing/2014/main" xmlns="" id="{2055839B-6B58-ABFA-330C-A1366B5BB35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68604"/>
          <a:stretch/>
        </p:blipFill>
        <p:spPr>
          <a:xfrm>
            <a:off x="-5526" y="9171975"/>
            <a:ext cx="13010325" cy="100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04cb62946f_0_268"/>
          <p:cNvSpPr txBox="1"/>
          <p:nvPr/>
        </p:nvSpPr>
        <p:spPr>
          <a:xfrm>
            <a:off x="261200" y="193050"/>
            <a:ext cx="8806500" cy="11895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62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Serviço na Rodoviária</a:t>
            </a:r>
            <a:endParaRPr sz="100" i="0" u="none" strike="noStrike" cap="none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338" name="Google Shape;338;g304cb62946f_0_268"/>
          <p:cNvSpPr txBox="1"/>
          <p:nvPr/>
        </p:nvSpPr>
        <p:spPr>
          <a:xfrm>
            <a:off x="6626900" y="3765825"/>
            <a:ext cx="63780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Av. Engenheiro Davi Monteiro Lino, 585 – Jd Marcondes</a:t>
            </a:r>
            <a:endParaRPr sz="40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339" name="Google Shape;339;g304cb62946f_0_268" title="locati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0353" y="3994250"/>
            <a:ext cx="867950" cy="86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304cb62946f_0_268" title="phone-cal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3617" y="5954913"/>
            <a:ext cx="867950" cy="86795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304cb62946f_0_268"/>
          <p:cNvSpPr txBox="1"/>
          <p:nvPr/>
        </p:nvSpPr>
        <p:spPr>
          <a:xfrm>
            <a:off x="6653450" y="6081100"/>
            <a:ext cx="6378000" cy="733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3957-4001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342" name="Google Shape;342;g304cb62946f_0_268"/>
          <p:cNvSpPr txBox="1"/>
          <p:nvPr/>
        </p:nvSpPr>
        <p:spPr>
          <a:xfrm>
            <a:off x="185000" y="1194375"/>
            <a:ext cx="12538200" cy="1069493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Envolve ações de acolhimento, orientação e encaminhamento para pessoas em situação de vulnerabilidade, incluindo migrantes e população em situação de rua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343" name="Google Shape;343;g304cb62946f_0_268"/>
          <p:cNvSpPr txBox="1"/>
          <p:nvPr/>
        </p:nvSpPr>
        <p:spPr>
          <a:xfrm>
            <a:off x="268750" y="8228675"/>
            <a:ext cx="8306700" cy="62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Horário de funcionamento: 08:00 às 17:00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344" name="Google Shape;344;g304cb62946f_0_268"/>
          <p:cNvPicPr preferRelativeResize="0"/>
          <p:nvPr/>
        </p:nvPicPr>
        <p:blipFill rotWithShape="1">
          <a:blip r:embed="rId5">
            <a:alphaModFix/>
          </a:blip>
          <a:srcRect l="1642"/>
          <a:stretch/>
        </p:blipFill>
        <p:spPr>
          <a:xfrm>
            <a:off x="268750" y="3030075"/>
            <a:ext cx="5033000" cy="467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42;g304cb62946f_0_175" descr="cabecalho PMJ 2 COM BRASÃO.pdf">
            <a:extLst>
              <a:ext uri="{FF2B5EF4-FFF2-40B4-BE49-F238E27FC236}">
                <a16:creationId xmlns:a16="http://schemas.microsoft.com/office/drawing/2014/main" xmlns="" id="{A7A8BDFE-EDD9-E7CC-94EB-994108CC1D4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68604"/>
          <a:stretch/>
        </p:blipFill>
        <p:spPr>
          <a:xfrm>
            <a:off x="-5526" y="9171975"/>
            <a:ext cx="13010325" cy="100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CD5C7550-093D-E940-A4A0-89663BB33B91}"/>
              </a:ext>
            </a:extLst>
          </p:cNvPr>
          <p:cNvSpPr/>
          <p:nvPr/>
        </p:nvSpPr>
        <p:spPr>
          <a:xfrm>
            <a:off x="0" y="555625"/>
            <a:ext cx="130048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FUNDO MUNICIPAL DE </a:t>
            </a:r>
          </a:p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ASSISTÊNCIA SOCIAL</a:t>
            </a:r>
          </a:p>
        </p:txBody>
      </p:sp>
      <p:pic>
        <p:nvPicPr>
          <p:cNvPr id="6147" name="Espaço Reservado para Conteúdo 18">
            <a:extLst>
              <a:ext uri="{FF2B5EF4-FFF2-40B4-BE49-F238E27FC236}">
                <a16:creationId xmlns:a16="http://schemas.microsoft.com/office/drawing/2014/main" xmlns="" id="{657A9C5F-0D6B-33F5-02D6-520A3FD5C1A9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63" y="628650"/>
            <a:ext cx="1223962" cy="1055688"/>
          </a:xfrm>
          <a:solidFill>
            <a:srgbClr val="FFFFFF"/>
          </a:solidFill>
        </p:spPr>
      </p:pic>
      <p:graphicFrame>
        <p:nvGraphicFramePr>
          <p:cNvPr id="5" name="Group 4">
            <a:extLst>
              <a:ext uri="{FF2B5EF4-FFF2-40B4-BE49-F238E27FC236}">
                <a16:creationId xmlns:a16="http://schemas.microsoft.com/office/drawing/2014/main" xmlns="" id="{F2E145E2-71A6-1F28-9895-8A034E2935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499783"/>
              </p:ext>
            </p:extLst>
          </p:nvPr>
        </p:nvGraphicFramePr>
        <p:xfrm>
          <a:off x="571970" y="3025422"/>
          <a:ext cx="12051989" cy="4636947"/>
        </p:xfrm>
        <a:graphic>
          <a:graphicData uri="http://schemas.openxmlformats.org/drawingml/2006/table">
            <a:tbl>
              <a:tblPr/>
              <a:tblGrid>
                <a:gridCol w="32869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888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405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925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4310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115216">
                <a:tc gridSpan="5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PROTEÇÃO SOCIAL ESPECIAL DE MÉDIA E ALTA COMPLEXIDADE – REDE DIRETA</a:t>
                      </a:r>
                    </a:p>
                  </a:txBody>
                  <a:tcPr marL="91437" marR="91437" marT="45708" marB="45708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3912"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SETORES</a:t>
                      </a:r>
                    </a:p>
                  </a:txBody>
                  <a:tcPr marL="91437" marR="91437" marT="45708" marB="45708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FONTE DE RECURSO</a:t>
                      </a:r>
                    </a:p>
                  </a:txBody>
                  <a:tcPr marL="91437" marR="91437" marT="45708" marB="45708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TOTAL</a:t>
                      </a:r>
                    </a:p>
                  </a:txBody>
                  <a:tcPr marL="91437" marR="91437" marT="45708" marB="45708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3912"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MUNICIPAL</a:t>
                      </a:r>
                    </a:p>
                  </a:txBody>
                  <a:tcPr marL="91437" marR="91437" marT="45708" marB="45708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ESTADUAL</a:t>
                      </a:r>
                    </a:p>
                  </a:txBody>
                  <a:tcPr marL="91437" marR="91437" marT="45708" marB="45708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FEDERAL</a:t>
                      </a:r>
                    </a:p>
                  </a:txBody>
                  <a:tcPr marL="91437" marR="91437" marT="45708" marB="45708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782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Abordagem Social </a:t>
                      </a:r>
                    </a:p>
                  </a:txBody>
                  <a:tcPr marL="85733" marR="9526" marT="9527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  <a:hlinkClick r:id="rId4" action="ppaction://hlinkfile"/>
                        </a:rPr>
                        <a:t>64.905,95</a:t>
                      </a:r>
                      <a:endParaRPr kumimoji="0" lang="pt-B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Times New Roman"/>
                        <a:hlinkClick r:id="" action="ppaction://hlinkfile">
                          <a:extLst>
                            <a:ext uri="{A12FA001-AC4F-418D-AE19-62706E023703}">
                              <ahyp:hlinkClr xmlns:ahyp="http://schemas.microsoft.com/office/drawing/2018/hyperlinkcolor" xmlns="" val="tx"/>
                            </a:ext>
                          </a:extLst>
                        </a:hlinkClick>
                      </a:endParaRPr>
                    </a:p>
                  </a:txBody>
                  <a:tcPr marL="91437" marR="91437" marT="45708" marB="45708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  <a:hlinkClick r:id="rId5" action="ppaction://hlinkfile"/>
                        </a:rPr>
                        <a:t>360.518,77</a:t>
                      </a:r>
                      <a:endParaRPr kumimoji="0" lang="pt-B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Times New Roman"/>
                        <a:hlinkClick r:id="" action="ppaction://hlinkfile">
                          <a:extLst>
                            <a:ext uri="{A12FA001-AC4F-418D-AE19-62706E023703}">
                              <ahyp:hlinkClr xmlns:ahyp="http://schemas.microsoft.com/office/drawing/2018/hyperlinkcolor" xmlns="" val="tx"/>
                            </a:ext>
                          </a:extLst>
                        </a:hlinkClick>
                      </a:endParaRPr>
                    </a:p>
                  </a:txBody>
                  <a:tcPr marL="91437" marR="91437" marT="45708" marB="45708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  <a:hlinkClick r:id="rId6" action="ppaction://hlinkfile"/>
                        </a:rPr>
                        <a:t>810.006,60</a:t>
                      </a:r>
                      <a:endParaRPr kumimoji="0" lang="pt-B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Times New Roman"/>
                        <a:hlinkClick r:id="" action="ppaction://hlinkfile">
                          <a:extLst>
                            <a:ext uri="{A12FA001-AC4F-418D-AE19-62706E023703}">
                              <ahyp:hlinkClr xmlns:ahyp="http://schemas.microsoft.com/office/drawing/2018/hyperlinkcolor" xmlns="" val="tx"/>
                            </a:ext>
                          </a:extLst>
                        </a:hlinkClick>
                      </a:endParaRPr>
                    </a:p>
                  </a:txBody>
                  <a:tcPr marL="91437" marR="91437" marT="45708" marB="45708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1.235.431,32</a:t>
                      </a:r>
                    </a:p>
                  </a:txBody>
                  <a:tcPr marL="9526" marR="9526" marT="9526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869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Centro Pop</a:t>
                      </a:r>
                    </a:p>
                  </a:txBody>
                  <a:tcPr marL="85733" marR="9526" marT="9527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endParaRPr kumimoji="0" lang="pt-BR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869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CREAS</a:t>
                      </a:r>
                    </a:p>
                  </a:txBody>
                  <a:tcPr marL="85733" marR="9526" marT="9527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endParaRPr kumimoji="0" lang="pt-BR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869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Casa de Passagem</a:t>
                      </a:r>
                    </a:p>
                  </a:txBody>
                  <a:tcPr marL="85733" marR="9526" marT="9527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endParaRPr kumimoji="0" lang="pt-BR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4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B1A37DA8-D9C9-94F9-3D1F-C427971C4075}"/>
              </a:ext>
            </a:extLst>
          </p:cNvPr>
          <p:cNvSpPr/>
          <p:nvPr/>
        </p:nvSpPr>
        <p:spPr>
          <a:xfrm>
            <a:off x="0" y="2139950"/>
            <a:ext cx="13004800" cy="706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icrosoft YaHei"/>
                <a:cs typeface="Arial" charset="0"/>
              </a:rPr>
              <a:t>EXECUÇÃO ORÇAMENTÁRIA 2024</a:t>
            </a:r>
          </a:p>
        </p:txBody>
      </p:sp>
      <p:sp>
        <p:nvSpPr>
          <p:cNvPr id="6179" name="Text Box 61">
            <a:extLst>
              <a:ext uri="{FF2B5EF4-FFF2-40B4-BE49-F238E27FC236}">
                <a16:creationId xmlns:a16="http://schemas.microsoft.com/office/drawing/2014/main" xmlns="" id="{DEFCFD0B-471D-26D5-A766-1A92960D9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3024" y="7639959"/>
            <a:ext cx="1788289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3"/>
              </a:spcBef>
              <a:spcAft>
                <a:spcPts val="13"/>
              </a:spcAft>
              <a:buSzPct val="100000"/>
            </a:pPr>
            <a:r>
              <a:rPr lang="pt-BR" altLang="pt-BR" sz="1400" dirty="0">
                <a:solidFill>
                  <a:srgbClr val="000000"/>
                </a:solidFill>
                <a:latin typeface="Calibri"/>
                <a:ea typeface="Microsoft YaHei"/>
              </a:rPr>
              <a:t>FONTE – PEC/2024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9F4A7A60-5EA1-0A2A-758D-7830F93FF885}"/>
              </a:ext>
            </a:extLst>
          </p:cNvPr>
          <p:cNvSpPr/>
          <p:nvPr/>
        </p:nvSpPr>
        <p:spPr>
          <a:xfrm>
            <a:off x="0" y="555625"/>
            <a:ext cx="130048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FUNDO MUNICIPAL DE </a:t>
            </a:r>
          </a:p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ASSISTÊNCIA SOCIAL</a:t>
            </a:r>
          </a:p>
        </p:txBody>
      </p:sp>
      <p:pic>
        <p:nvPicPr>
          <p:cNvPr id="7171" name="Espaço Reservado para Conteúdo 18">
            <a:extLst>
              <a:ext uri="{FF2B5EF4-FFF2-40B4-BE49-F238E27FC236}">
                <a16:creationId xmlns:a16="http://schemas.microsoft.com/office/drawing/2014/main" xmlns="" id="{447923EB-CBB9-4670-1FB7-C1A878E357B8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63" y="628650"/>
            <a:ext cx="1223962" cy="1055688"/>
          </a:xfrm>
          <a:solidFill>
            <a:srgbClr val="FFFFFF"/>
          </a:solidFill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D9EA1AAF-EAA6-0934-AC08-72EBA15623B7}"/>
              </a:ext>
            </a:extLst>
          </p:cNvPr>
          <p:cNvSpPr/>
          <p:nvPr/>
        </p:nvSpPr>
        <p:spPr>
          <a:xfrm>
            <a:off x="0" y="2139950"/>
            <a:ext cx="13004800" cy="706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icrosoft YaHei"/>
                <a:cs typeface="Arial" charset="0"/>
              </a:rPr>
              <a:t>EXECUÇÃO ORÇAMENTÁRIA 2024</a:t>
            </a:r>
          </a:p>
        </p:txBody>
      </p:sp>
      <p:sp>
        <p:nvSpPr>
          <p:cNvPr id="7173" name="Rectangle 1">
            <a:extLst>
              <a:ext uri="{FF2B5EF4-FFF2-40B4-BE49-F238E27FC236}">
                <a16:creationId xmlns:a16="http://schemas.microsoft.com/office/drawing/2014/main" xmlns="" id="{BAF117B2-33D5-A2AF-FA13-C0D855BC6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48013"/>
            <a:ext cx="130048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0760" tIns="50760" rIns="50760" bIns="50760" anchor="t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0000"/>
                </a:solidFill>
                <a:latin typeface="Arial"/>
                <a:ea typeface="Helvetica Neue" charset="0"/>
                <a:cs typeface="Calibri"/>
              </a:rPr>
              <a:t>PROTEÇÃO SOCIAL ESPECIAL DE MÉDIA E ALTA COMPLEXIDADE – REDE DIRETA</a:t>
            </a: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xmlns="" id="{B0FF4F23-5300-6CCE-AE7F-E8BCAABC2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934" y="3277484"/>
            <a:ext cx="9145587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62CBAE6-6012-1584-B455-3AC46F6E9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6;g304c585c8d0_0_18">
            <a:extLst>
              <a:ext uri="{FF2B5EF4-FFF2-40B4-BE49-F238E27FC236}">
                <a16:creationId xmlns:a16="http://schemas.microsoft.com/office/drawing/2014/main" xmlns="" id="{9302153F-4956-2267-D2E0-1E9C7C225023}"/>
              </a:ext>
            </a:extLst>
          </p:cNvPr>
          <p:cNvSpPr txBox="1"/>
          <p:nvPr/>
        </p:nvSpPr>
        <p:spPr>
          <a:xfrm>
            <a:off x="320514" y="629164"/>
            <a:ext cx="12364625" cy="784826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pt-BR" sz="3600" dirty="0">
                <a:solidFill>
                  <a:srgbClr val="002060"/>
                </a:solidFill>
                <a:ea typeface="Century Gothic"/>
                <a:cs typeface="Century Gothic"/>
                <a:sym typeface="Century Gothic"/>
              </a:rPr>
              <a:t>O SUAS é um sistema público, descentralizado e participativo, criado em </a:t>
            </a:r>
            <a:r>
              <a:rPr lang="pt-BR" sz="3600" b="1" dirty="0">
                <a:solidFill>
                  <a:srgbClr val="002060"/>
                </a:solidFill>
                <a:ea typeface="Century Gothic"/>
                <a:cs typeface="Century Gothic"/>
                <a:sym typeface="Century Gothic"/>
              </a:rPr>
              <a:t>2005</a:t>
            </a:r>
            <a:r>
              <a:rPr lang="pt-BR" sz="3600" dirty="0">
                <a:solidFill>
                  <a:srgbClr val="002060"/>
                </a:solidFill>
                <a:ea typeface="Century Gothic"/>
                <a:cs typeface="Century Gothic"/>
                <a:sym typeface="Century Gothic"/>
              </a:rPr>
              <a:t> para organizar a Política Nacional de Assistência Social no Brasil. Ele é responsável por garantir proteção social a indivíduos e famílias em situação de vulnerabilidade ou risco social, por meio de serviços, programas, projetos e benefícios socioassistenciais.</a:t>
            </a:r>
            <a:endParaRPr sz="3600" dirty="0">
              <a:solidFill>
                <a:srgbClr val="002060"/>
              </a:solidFill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462194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2F35F118-14FC-396A-B61D-E559176294EE}"/>
              </a:ext>
            </a:extLst>
          </p:cNvPr>
          <p:cNvSpPr/>
          <p:nvPr/>
        </p:nvSpPr>
        <p:spPr>
          <a:xfrm>
            <a:off x="0" y="555625"/>
            <a:ext cx="130048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FUNDO MUNICIPAL DE </a:t>
            </a:r>
          </a:p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ASSISTÊNCIA SOCIAL</a:t>
            </a:r>
          </a:p>
        </p:txBody>
      </p:sp>
      <p:pic>
        <p:nvPicPr>
          <p:cNvPr id="8195" name="Espaço Reservado para Conteúdo 18">
            <a:extLst>
              <a:ext uri="{FF2B5EF4-FFF2-40B4-BE49-F238E27FC236}">
                <a16:creationId xmlns:a16="http://schemas.microsoft.com/office/drawing/2014/main" xmlns="" id="{6243F404-9440-ED78-89C1-06765560F723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63" y="628650"/>
            <a:ext cx="1223962" cy="1055688"/>
          </a:xfrm>
          <a:solidFill>
            <a:srgbClr val="FFFFFF"/>
          </a:solidFill>
        </p:spPr>
      </p:pic>
      <p:graphicFrame>
        <p:nvGraphicFramePr>
          <p:cNvPr id="5" name="Group 4">
            <a:extLst>
              <a:ext uri="{FF2B5EF4-FFF2-40B4-BE49-F238E27FC236}">
                <a16:creationId xmlns:a16="http://schemas.microsoft.com/office/drawing/2014/main" xmlns="" id="{A713BABD-839D-7CA0-C283-72910A0EAC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563853"/>
              </p:ext>
            </p:extLst>
          </p:nvPr>
        </p:nvGraphicFramePr>
        <p:xfrm>
          <a:off x="511762" y="3070577"/>
          <a:ext cx="12224335" cy="5726244"/>
        </p:xfrm>
        <a:graphic>
          <a:graphicData uri="http://schemas.openxmlformats.org/drawingml/2006/table">
            <a:tbl>
              <a:tblPr/>
              <a:tblGrid>
                <a:gridCol w="50519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3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389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1518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943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71848">
                <a:tc gridSpan="5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PROTEÇÃO SOCIAL ESPECIAL DE MÉDIA E ALTA COMPLEXIDADE – REDE INDIRETA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314"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ENTIDADES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FONTE DE RECURSO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TOTAL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314"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MUNICIPAL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ESTADUAL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FEDERAL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62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CEPAC</a:t>
                      </a:r>
                    </a:p>
                  </a:txBody>
                  <a:tcPr marL="85727" marR="9525" marT="9526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530.853,75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-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74.241,00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605.094,75</a:t>
                      </a:r>
                    </a:p>
                  </a:txBody>
                  <a:tcPr marL="9525" marR="9525" marT="9525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577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JAM</a:t>
                      </a:r>
                    </a:p>
                  </a:txBody>
                  <a:tcPr marL="85727" marR="9525" marT="9526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159.256,12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Times New Roman"/>
                        </a:rPr>
                        <a:t>-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22.275,00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Arial"/>
                          <a:cs typeface="Times New Roman"/>
                        </a:rPr>
                        <a:t>181.531,12</a:t>
                      </a:r>
                    </a:p>
                  </a:txBody>
                  <a:tcPr marL="9525" marR="9525" marT="9525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775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APAE</a:t>
                      </a:r>
                    </a:p>
                  </a:txBody>
                  <a:tcPr marL="85727" marR="9525" marT="9526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58.350,00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Times New Roman"/>
                        </a:rPr>
                        <a:t>-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-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Arial"/>
                          <a:cs typeface="Times New Roman"/>
                        </a:rPr>
                        <a:t>58.350,00</a:t>
                      </a:r>
                    </a:p>
                  </a:txBody>
                  <a:tcPr marL="9525" marR="9525" marT="9525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713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Associação Humanitária Amor e Caridade (ILPI)</a:t>
                      </a:r>
                    </a:p>
                  </a:txBody>
                  <a:tcPr marL="75701" marR="8411" marT="8412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1.076.862,67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Times New Roman"/>
                        </a:rPr>
                        <a:t>40.000,00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36.000,00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latin typeface="Arial"/>
                          <a:cs typeface="Times New Roman"/>
                        </a:rPr>
                        <a:t>1.152.862,67</a:t>
                      </a:r>
                    </a:p>
                  </a:txBody>
                  <a:tcPr marL="9525" marR="9525" marT="9525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001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Lar Fraterno da Acácia (ILPI)</a:t>
                      </a:r>
                    </a:p>
                  </a:txBody>
                  <a:tcPr marL="75701" marR="8411" marT="8412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711.573,99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Times New Roman"/>
                        </a:rPr>
                        <a:t>20.000,00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18.000,00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749.573,99</a:t>
                      </a:r>
                    </a:p>
                  </a:txBody>
                  <a:tcPr marL="9525" marR="9525" marT="9525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659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Lar Frederico Ozanam (ILPI)</a:t>
                      </a:r>
                    </a:p>
                  </a:txBody>
                  <a:tcPr marL="75701" marR="8411" marT="8412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131.503,00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-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-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131.503,00</a:t>
                      </a:r>
                    </a:p>
                  </a:txBody>
                  <a:tcPr marL="9525" marR="9525" marT="9525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045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APAR (Acolhimento de Crianças e Adolescentes)</a:t>
                      </a:r>
                    </a:p>
                  </a:txBody>
                  <a:tcPr marL="75701" marR="8411" marT="8412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2.494.800,00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68.000,00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-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2.562.800,00</a:t>
                      </a:r>
                    </a:p>
                  </a:txBody>
                  <a:tcPr marL="9525" marR="9525" marT="9525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5713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RECOMEÇAR (Acolhimento de Mulheres)</a:t>
                      </a:r>
                    </a:p>
                  </a:txBody>
                  <a:tcPr marL="75701" marR="8411" marT="8412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Times New Roman"/>
                        </a:rPr>
                        <a:t>493.202,51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767.045,64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-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1.260.248,15</a:t>
                      </a:r>
                    </a:p>
                  </a:txBody>
                  <a:tcPr marL="9525" marR="9525" marT="9525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2606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TOTAL</a:t>
                      </a:r>
                    </a:p>
                  </a:txBody>
                  <a:tcPr marL="91430" marR="91430" marT="45706" marB="4570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  <a:hlinkClick r:id="rId4" action="ppaction://hlinkfile"/>
                        </a:rPr>
                        <a:t>5.656.402,04</a:t>
                      </a:r>
                      <a:endParaRPr lang="pt-BR" sz="20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cs typeface="Times New Roman"/>
                        <a:hlinkClick r:id="" action="ppaction://hlinkfile">
                          <a:extLst>
                            <a:ext uri="{A12FA001-AC4F-418D-AE19-62706E023703}">
                              <ahyp:hlinkClr xmlns:ahyp="http://schemas.microsoft.com/office/drawing/2018/hyperlinkcolor" xmlns="" val="tx"/>
                            </a:ext>
                          </a:extLst>
                        </a:hlinkClick>
                      </a:endParaRPr>
                    </a:p>
                  </a:txBody>
                  <a:tcPr marL="9525" marR="9525" marT="9525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  <a:hlinkClick r:id="rId5" action="ppaction://hlinkfile"/>
                        </a:rPr>
                        <a:t>895.045,64</a:t>
                      </a:r>
                      <a:endParaRPr lang="pt-BR" sz="20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cs typeface="Times New Roman"/>
                        <a:hlinkClick r:id="" action="ppaction://hlinkfile">
                          <a:extLst>
                            <a:ext uri="{A12FA001-AC4F-418D-AE19-62706E023703}">
                              <ahyp:hlinkClr xmlns:ahyp="http://schemas.microsoft.com/office/drawing/2018/hyperlinkcolor" xmlns="" val="tx"/>
                            </a:ext>
                          </a:extLst>
                        </a:hlinkClick>
                      </a:endParaRPr>
                    </a:p>
                  </a:txBody>
                  <a:tcPr marL="9525" marR="9525" marT="9525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  <a:hlinkClick r:id="rId6" action="ppaction://hlinkfile"/>
                        </a:rPr>
                        <a:t>150.516,00</a:t>
                      </a:r>
                      <a:endParaRPr lang="pt-BR" sz="20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cs typeface="Times New Roman"/>
                        <a:hlinkClick r:id="" action="ppaction://hlinkfile">
                          <a:extLst>
                            <a:ext uri="{A12FA001-AC4F-418D-AE19-62706E023703}">
                              <ahyp:hlinkClr xmlns:ahyp="http://schemas.microsoft.com/office/drawing/2018/hyperlinkcolor" xmlns="" val="tx"/>
                            </a:ext>
                          </a:extLst>
                        </a:hlinkClick>
                      </a:endParaRPr>
                    </a:p>
                  </a:txBody>
                  <a:tcPr marL="9525" marR="9525" marT="9525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6.701.963,68</a:t>
                      </a:r>
                    </a:p>
                  </a:txBody>
                  <a:tcPr marL="9525" marR="9525" marT="9525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516772B2-4EE7-1165-5B13-FA6D59642C05}"/>
              </a:ext>
            </a:extLst>
          </p:cNvPr>
          <p:cNvSpPr/>
          <p:nvPr/>
        </p:nvSpPr>
        <p:spPr>
          <a:xfrm>
            <a:off x="-7938" y="2139950"/>
            <a:ext cx="13004801" cy="706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icrosoft YaHei"/>
                <a:cs typeface="Arial" charset="0"/>
              </a:rPr>
              <a:t>EXECUÇÃO ORÇAMENTÁRIA 2024</a:t>
            </a:r>
          </a:p>
        </p:txBody>
      </p:sp>
      <p:sp>
        <p:nvSpPr>
          <p:cNvPr id="8269" name="Text Box 61">
            <a:extLst>
              <a:ext uri="{FF2B5EF4-FFF2-40B4-BE49-F238E27FC236}">
                <a16:creationId xmlns:a16="http://schemas.microsoft.com/office/drawing/2014/main" xmlns="" id="{E73EE693-7F00-C929-24DC-E72DBD725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3905" y="8762354"/>
            <a:ext cx="187860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3"/>
              </a:spcBef>
              <a:spcAft>
                <a:spcPts val="13"/>
              </a:spcAft>
              <a:buSzPct val="100000"/>
            </a:pPr>
            <a:r>
              <a:rPr lang="pt-BR" altLang="pt-BR" sz="1400" dirty="0">
                <a:solidFill>
                  <a:srgbClr val="000000"/>
                </a:solidFill>
                <a:latin typeface="Calibri"/>
                <a:ea typeface="Microsoft YaHei"/>
              </a:rPr>
              <a:t>FONTE – PEC/2024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7A648B7E-BF91-0202-54F7-5786B8FEEE1B}"/>
              </a:ext>
            </a:extLst>
          </p:cNvPr>
          <p:cNvSpPr/>
          <p:nvPr/>
        </p:nvSpPr>
        <p:spPr>
          <a:xfrm>
            <a:off x="0" y="555625"/>
            <a:ext cx="130048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FUNDO MUNICIPAL DE </a:t>
            </a:r>
          </a:p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ASSISTÊNCIA SOCIAL</a:t>
            </a:r>
          </a:p>
        </p:txBody>
      </p:sp>
      <p:pic>
        <p:nvPicPr>
          <p:cNvPr id="9219" name="Espaço Reservado para Conteúdo 18">
            <a:extLst>
              <a:ext uri="{FF2B5EF4-FFF2-40B4-BE49-F238E27FC236}">
                <a16:creationId xmlns:a16="http://schemas.microsoft.com/office/drawing/2014/main" xmlns="" id="{DD602659-10FF-AA61-9229-39B0603F747C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63" y="628650"/>
            <a:ext cx="1223962" cy="1055688"/>
          </a:xfrm>
          <a:solidFill>
            <a:srgbClr val="FFFFFF"/>
          </a:solidFill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C87FA7E6-0955-5779-2753-D60673512776}"/>
              </a:ext>
            </a:extLst>
          </p:cNvPr>
          <p:cNvSpPr/>
          <p:nvPr/>
        </p:nvSpPr>
        <p:spPr>
          <a:xfrm>
            <a:off x="0" y="2139950"/>
            <a:ext cx="13004800" cy="706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icrosoft YaHei"/>
                <a:cs typeface="Arial" charset="0"/>
              </a:rPr>
              <a:t>EXECUÇÃO ORÇAMENTÁRIA 2024</a:t>
            </a:r>
          </a:p>
        </p:txBody>
      </p:sp>
      <p:sp>
        <p:nvSpPr>
          <p:cNvPr id="9221" name="Rectangle 1">
            <a:extLst>
              <a:ext uri="{FF2B5EF4-FFF2-40B4-BE49-F238E27FC236}">
                <a16:creationId xmlns:a16="http://schemas.microsoft.com/office/drawing/2014/main" xmlns="" id="{6BB86E01-C3C0-5E1B-0C3E-687B33067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48013"/>
            <a:ext cx="130048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0760" tIns="50760" rIns="50760" bIns="50760" anchor="t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0000"/>
                </a:solidFill>
                <a:latin typeface="Arial"/>
                <a:ea typeface="Helvetica Neue" charset="0"/>
                <a:cs typeface="Calibri"/>
              </a:rPr>
              <a:t>PROTEÇÃO SOCIAL ESPECIAL DE MÉDIA E ALTA COMPLEXIDADE – REDE INDIRETA</a:t>
            </a:r>
          </a:p>
        </p:txBody>
      </p:sp>
      <p:pic>
        <p:nvPicPr>
          <p:cNvPr id="9222" name="Picture 7">
            <a:extLst>
              <a:ext uri="{FF2B5EF4-FFF2-40B4-BE49-F238E27FC236}">
                <a16:creationId xmlns:a16="http://schemas.microsoft.com/office/drawing/2014/main" xmlns="" id="{56448BAB-34BE-509A-1DA6-4C4A285E4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106" y="3671184"/>
            <a:ext cx="9793287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D24ED578-764D-785D-F881-D8E5C538B346}"/>
              </a:ext>
            </a:extLst>
          </p:cNvPr>
          <p:cNvSpPr/>
          <p:nvPr/>
        </p:nvSpPr>
        <p:spPr>
          <a:xfrm>
            <a:off x="0" y="555625"/>
            <a:ext cx="130048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FUNDO MUNICIPAL DE </a:t>
            </a:r>
          </a:p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ASSISTÊNCIA SOCIAL</a:t>
            </a:r>
          </a:p>
        </p:txBody>
      </p:sp>
      <p:pic>
        <p:nvPicPr>
          <p:cNvPr id="10243" name="Espaço Reservado para Conteúdo 18">
            <a:extLst>
              <a:ext uri="{FF2B5EF4-FFF2-40B4-BE49-F238E27FC236}">
                <a16:creationId xmlns:a16="http://schemas.microsoft.com/office/drawing/2014/main" xmlns="" id="{BB02FECB-6D7E-6759-6DB5-7899A5B60A57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63" y="628650"/>
            <a:ext cx="1223962" cy="1055688"/>
          </a:xfrm>
          <a:solidFill>
            <a:srgbClr val="FFFFFF"/>
          </a:solidFill>
        </p:spPr>
      </p:pic>
      <p:graphicFrame>
        <p:nvGraphicFramePr>
          <p:cNvPr id="5" name="Group 4">
            <a:extLst>
              <a:ext uri="{FF2B5EF4-FFF2-40B4-BE49-F238E27FC236}">
                <a16:creationId xmlns:a16="http://schemas.microsoft.com/office/drawing/2014/main" xmlns="" id="{EB0AF789-44B3-FB1E-9698-B7FEEAA26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9018"/>
              </p:ext>
            </p:extLst>
          </p:nvPr>
        </p:nvGraphicFramePr>
        <p:xfrm>
          <a:off x="1806222" y="3550651"/>
          <a:ext cx="9733140" cy="2428306"/>
        </p:xfrm>
        <a:graphic>
          <a:graphicData uri="http://schemas.openxmlformats.org/drawingml/2006/table">
            <a:tbl>
              <a:tblPr/>
              <a:tblGrid>
                <a:gridCol w="53239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091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87266">
                <a:tc grid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BENEFICIO EVENTUAL</a:t>
                      </a:r>
                    </a:p>
                  </a:txBody>
                  <a:tcPr marL="91426" marR="91426" marT="45716" marB="4571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7266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RECURSO</a:t>
                      </a:r>
                    </a:p>
                  </a:txBody>
                  <a:tcPr marL="91426" marR="91426" marT="45716" marB="4571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VALOR</a:t>
                      </a:r>
                    </a:p>
                  </a:txBody>
                  <a:tcPr marL="91426" marR="91426" marT="45716" marB="4571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3774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Estadual</a:t>
                      </a:r>
                    </a:p>
                  </a:txBody>
                  <a:tcPr marL="91426" marR="91426" marT="45716" marB="4571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  <a:hlinkClick r:id="rId4" action="ppaction://hlinkfile"/>
                        </a:rPr>
                        <a:t>89.066,62</a:t>
                      </a:r>
                      <a:endParaRPr kumimoji="0" lang="pt-B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Times New Roman"/>
                        <a:hlinkClick r:id="" action="ppaction://hlinkfile"/>
                      </a:endParaRPr>
                    </a:p>
                  </a:txBody>
                  <a:tcPr marL="91426" marR="91426" marT="45716" marB="4571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2D26A707-F90D-C4B0-8CE4-ED1E43281C10}"/>
              </a:ext>
            </a:extLst>
          </p:cNvPr>
          <p:cNvSpPr/>
          <p:nvPr/>
        </p:nvSpPr>
        <p:spPr>
          <a:xfrm>
            <a:off x="0" y="2139950"/>
            <a:ext cx="13004800" cy="706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icrosoft YaHei"/>
                <a:cs typeface="Arial" charset="0"/>
              </a:rPr>
              <a:t>EXECUÇÃO ORÇAMENTÁRIA 2024</a:t>
            </a:r>
          </a:p>
        </p:txBody>
      </p:sp>
      <p:sp>
        <p:nvSpPr>
          <p:cNvPr id="10258" name="Text Box 61">
            <a:extLst>
              <a:ext uri="{FF2B5EF4-FFF2-40B4-BE49-F238E27FC236}">
                <a16:creationId xmlns:a16="http://schemas.microsoft.com/office/drawing/2014/main" xmlns="" id="{43A5C426-BD02-D641-B490-4D04FC0D9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1323" y="6090481"/>
            <a:ext cx="1547459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3"/>
              </a:spcBef>
              <a:spcAft>
                <a:spcPts val="13"/>
              </a:spcAft>
              <a:buSzPct val="100000"/>
            </a:pPr>
            <a:r>
              <a:rPr lang="pt-BR" altLang="pt-BR" sz="1400" dirty="0">
                <a:solidFill>
                  <a:srgbClr val="000000"/>
                </a:solidFill>
                <a:latin typeface="Calibri"/>
                <a:ea typeface="Microsoft YaHei"/>
              </a:rPr>
              <a:t>FONTE – PEC/2024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B2278C31-C173-6D79-BF44-BFECE032A296}"/>
              </a:ext>
            </a:extLst>
          </p:cNvPr>
          <p:cNvSpPr/>
          <p:nvPr/>
        </p:nvSpPr>
        <p:spPr>
          <a:xfrm>
            <a:off x="0" y="555625"/>
            <a:ext cx="130048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FUNDO MUNICIPAL DE </a:t>
            </a:r>
          </a:p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ASSISTÊNCIA SOCIAL</a:t>
            </a:r>
          </a:p>
        </p:txBody>
      </p:sp>
      <p:pic>
        <p:nvPicPr>
          <p:cNvPr id="11267" name="Espaço Reservado para Conteúdo 18">
            <a:extLst>
              <a:ext uri="{FF2B5EF4-FFF2-40B4-BE49-F238E27FC236}">
                <a16:creationId xmlns:a16="http://schemas.microsoft.com/office/drawing/2014/main" xmlns="" id="{80B7617A-1CF4-795D-9243-F6DFB58559FA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63" y="628650"/>
            <a:ext cx="1223962" cy="1055688"/>
          </a:xfrm>
          <a:solidFill>
            <a:srgbClr val="FFFFFF"/>
          </a:solidFill>
        </p:spPr>
      </p:pic>
      <p:graphicFrame>
        <p:nvGraphicFramePr>
          <p:cNvPr id="5" name="Group 4">
            <a:extLst>
              <a:ext uri="{FF2B5EF4-FFF2-40B4-BE49-F238E27FC236}">
                <a16:creationId xmlns:a16="http://schemas.microsoft.com/office/drawing/2014/main" xmlns="" id="{2D82843D-0AB0-7CD2-CABC-A9F291147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81159"/>
              </p:ext>
            </p:extLst>
          </p:nvPr>
        </p:nvGraphicFramePr>
        <p:xfrm>
          <a:off x="1819514" y="3484846"/>
          <a:ext cx="9657924" cy="2382337"/>
        </p:xfrm>
        <a:graphic>
          <a:graphicData uri="http://schemas.openxmlformats.org/drawingml/2006/table">
            <a:tbl>
              <a:tblPr/>
              <a:tblGrid>
                <a:gridCol w="48891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687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70962">
                <a:tc grid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INCREMENTO TEMPORÁRIO</a:t>
                      </a:r>
                    </a:p>
                  </a:txBody>
                  <a:tcPr marL="91426" marR="91426" marT="45716" marB="4571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096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RECURSO</a:t>
                      </a:r>
                    </a:p>
                  </a:txBody>
                  <a:tcPr marL="91426" marR="91426" marT="45716" marB="4571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VALOR</a:t>
                      </a:r>
                    </a:p>
                  </a:txBody>
                  <a:tcPr marL="91426" marR="91426" marT="45716" marB="4571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4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Federal</a:t>
                      </a:r>
                    </a:p>
                  </a:txBody>
                  <a:tcPr marL="91426" marR="91426" marT="45716" marB="4571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  <a:hlinkClick r:id="rId4" action="ppaction://hlinkfile"/>
                        </a:rPr>
                        <a:t>29.051,96</a:t>
                      </a:r>
                      <a:endParaRPr kumimoji="0" lang="pt-B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Times New Roman"/>
                        <a:hlinkClick r:id="" action="ppaction://hlinkfile">
                          <a:extLst>
                            <a:ext uri="{A12FA001-AC4F-418D-AE19-62706E023703}">
                              <ahyp:hlinkClr xmlns:ahyp="http://schemas.microsoft.com/office/drawing/2018/hyperlinkcolor" xmlns="" val="tx"/>
                            </a:ext>
                          </a:extLst>
                        </a:hlinkClick>
                      </a:endParaRPr>
                    </a:p>
                  </a:txBody>
                  <a:tcPr marL="91426" marR="91426" marT="45716" marB="45716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D34D6304-BB45-6C02-1775-6FF14B36FD87}"/>
              </a:ext>
            </a:extLst>
          </p:cNvPr>
          <p:cNvSpPr/>
          <p:nvPr/>
        </p:nvSpPr>
        <p:spPr>
          <a:xfrm>
            <a:off x="0" y="2139950"/>
            <a:ext cx="13004800" cy="706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icrosoft YaHei"/>
                <a:cs typeface="Arial" charset="0"/>
              </a:rPr>
              <a:t>EXECUÇÃO ORÇAMENTÁRIA 2024</a:t>
            </a:r>
          </a:p>
        </p:txBody>
      </p:sp>
      <p:sp>
        <p:nvSpPr>
          <p:cNvPr id="11282" name="Text Box 61">
            <a:extLst>
              <a:ext uri="{FF2B5EF4-FFF2-40B4-BE49-F238E27FC236}">
                <a16:creationId xmlns:a16="http://schemas.microsoft.com/office/drawing/2014/main" xmlns="" id="{8577EFC9-391A-1068-4D42-18A0A8B44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0214" y="5970554"/>
            <a:ext cx="1667874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3"/>
              </a:spcBef>
              <a:spcAft>
                <a:spcPts val="13"/>
              </a:spcAft>
              <a:buSzPct val="100000"/>
            </a:pPr>
            <a:r>
              <a:rPr lang="pt-BR" altLang="pt-BR" sz="1400" dirty="0">
                <a:solidFill>
                  <a:srgbClr val="000000"/>
                </a:solidFill>
                <a:latin typeface="Calibri"/>
                <a:ea typeface="Microsoft YaHei"/>
              </a:rPr>
              <a:t>FONTE – PEC/2024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9B19FDD-5C7A-815D-ABF0-7FB842A18EA0}"/>
              </a:ext>
            </a:extLst>
          </p:cNvPr>
          <p:cNvSpPr/>
          <p:nvPr/>
        </p:nvSpPr>
        <p:spPr>
          <a:xfrm>
            <a:off x="0" y="555625"/>
            <a:ext cx="130048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FUNDO MUNICIPAL DE </a:t>
            </a:r>
          </a:p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ASSISTÊNCIA SOCIAL</a:t>
            </a:r>
          </a:p>
        </p:txBody>
      </p:sp>
      <p:pic>
        <p:nvPicPr>
          <p:cNvPr id="12291" name="Espaço Reservado para Conteúdo 18">
            <a:extLst>
              <a:ext uri="{FF2B5EF4-FFF2-40B4-BE49-F238E27FC236}">
                <a16:creationId xmlns:a16="http://schemas.microsoft.com/office/drawing/2014/main" xmlns="" id="{8B6F64BA-0571-C6C7-BFAD-EF3B1FB13DC2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63" y="628650"/>
            <a:ext cx="1223962" cy="1055688"/>
          </a:xfrm>
          <a:solidFill>
            <a:srgbClr val="FFFFFF"/>
          </a:solidFill>
        </p:spPr>
      </p:pic>
      <p:graphicFrame>
        <p:nvGraphicFramePr>
          <p:cNvPr id="5" name="Group 4">
            <a:extLst>
              <a:ext uri="{FF2B5EF4-FFF2-40B4-BE49-F238E27FC236}">
                <a16:creationId xmlns:a16="http://schemas.microsoft.com/office/drawing/2014/main" xmlns="" id="{B07D7550-CF12-024A-1509-8F556B453B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327415"/>
              </p:ext>
            </p:extLst>
          </p:nvPr>
        </p:nvGraphicFramePr>
        <p:xfrm>
          <a:off x="1621116" y="3020129"/>
          <a:ext cx="9763215" cy="4050417"/>
        </p:xfrm>
        <a:graphic>
          <a:graphicData uri="http://schemas.openxmlformats.org/drawingml/2006/table">
            <a:tbl>
              <a:tblPr/>
              <a:tblGrid>
                <a:gridCol w="48191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440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39721">
                <a:tc grid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PROGRAMAS</a:t>
                      </a:r>
                    </a:p>
                  </a:txBody>
                  <a:tcPr marL="91428" marR="91428" marT="45680" marB="4568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9721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SETORES</a:t>
                      </a:r>
                    </a:p>
                  </a:txBody>
                  <a:tcPr marL="91428" marR="91428" marT="45680" marB="4568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FEDERAL</a:t>
                      </a:r>
                    </a:p>
                  </a:txBody>
                  <a:tcPr marL="91428" marR="91428" marT="45680" marB="4568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7441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  <a:hlinkClick r:id="rId4" action="ppaction://hlinkfile"/>
                        </a:rPr>
                        <a:t>ACESSUAS</a:t>
                      </a:r>
                      <a:endParaRPr kumimoji="0" 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Times New Roman"/>
                        <a:hlinkClick r:id="" action="ppaction://hlinkfile">
                          <a:extLst>
                            <a:ext uri="{A12FA001-AC4F-418D-AE19-62706E023703}">
                              <ahyp:hlinkClr xmlns:ahyp="http://schemas.microsoft.com/office/drawing/2018/hyperlinkcolor" xmlns="" val="tx"/>
                            </a:ext>
                          </a:extLst>
                        </a:hlinkClick>
                      </a:endParaRPr>
                    </a:p>
                  </a:txBody>
                  <a:tcPr marL="91428" marR="91428" marT="45680" marB="4568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170,82</a:t>
                      </a:r>
                    </a:p>
                  </a:txBody>
                  <a:tcPr marL="91428" marR="91428" marT="45680" marB="4568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2744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  <a:hlinkClick r:id="rId5" action="ppaction://hlinkfile"/>
                        </a:rPr>
                        <a:t>BPC na Escola</a:t>
                      </a:r>
                      <a:endParaRPr kumimoji="0" 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Times New Roman"/>
                        <a:hlinkClick r:id="" action="ppaction://hlinkfile">
                          <a:extLst>
                            <a:ext uri="{A12FA001-AC4F-418D-AE19-62706E023703}">
                              <ahyp:hlinkClr xmlns:ahyp="http://schemas.microsoft.com/office/drawing/2018/hyperlinkcolor" xmlns="" val="tx"/>
                            </a:ext>
                          </a:extLst>
                        </a:hlinkClick>
                      </a:endParaRPr>
                    </a:p>
                  </a:txBody>
                  <a:tcPr marL="91428" marR="91428" marT="45680" marB="4568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latin typeface="Arial"/>
                          <a:cs typeface="Times New Roman"/>
                        </a:rPr>
                        <a:t>3.268,99</a:t>
                      </a:r>
                      <a:endParaRPr sz="2400" b="1" dirty="0">
                        <a:latin typeface="Arial"/>
                        <a:cs typeface="Times New Roman"/>
                      </a:endParaRPr>
                    </a:p>
                  </a:txBody>
                  <a:tcPr marL="91428" marR="91428" marT="45680" marB="4568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2744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  <a:hlinkClick r:id="rId6" action="ppaction://hlinkfile"/>
                        </a:rPr>
                        <a:t>PROCAD SUAS</a:t>
                      </a:r>
                      <a:endParaRPr kumimoji="0" 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Times New Roman"/>
                        <a:hlinkClick r:id="" action="ppaction://hlinkfile">
                          <a:extLst>
                            <a:ext uri="{A12FA001-AC4F-418D-AE19-62706E023703}">
                              <ahyp:hlinkClr xmlns:ahyp="http://schemas.microsoft.com/office/drawing/2018/hyperlinkcolor" xmlns="" val="tx"/>
                            </a:ext>
                          </a:extLst>
                        </a:hlinkClick>
                      </a:endParaRPr>
                    </a:p>
                  </a:txBody>
                  <a:tcPr marL="91428" marR="91428" marT="45680" marB="4568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latin typeface="Arial"/>
                          <a:cs typeface="Times New Roman"/>
                        </a:rPr>
                        <a:t>62.858,93</a:t>
                      </a:r>
                      <a:endParaRPr sz="2400" b="1" dirty="0">
                        <a:latin typeface="Arial"/>
                        <a:cs typeface="Times New Roman"/>
                      </a:endParaRPr>
                    </a:p>
                  </a:txBody>
                  <a:tcPr marL="91428" marR="91428" marT="45680" marB="4568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8046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TOTAL</a:t>
                      </a:r>
                    </a:p>
                  </a:txBody>
                  <a:tcPr marL="91428" marR="91428" marT="45680" marB="4568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66.298,74</a:t>
                      </a:r>
                    </a:p>
                  </a:txBody>
                  <a:tcPr marL="9525" marR="9525" marT="9520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3B70F70F-81FE-28A0-3389-C15D22C48923}"/>
              </a:ext>
            </a:extLst>
          </p:cNvPr>
          <p:cNvSpPr/>
          <p:nvPr/>
        </p:nvSpPr>
        <p:spPr>
          <a:xfrm>
            <a:off x="0" y="2139950"/>
            <a:ext cx="13004800" cy="706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icrosoft YaHei"/>
                <a:cs typeface="Arial" charset="0"/>
              </a:rPr>
              <a:t>EXECUÇÃO ORÇAMENTÁRIA 2024</a:t>
            </a:r>
          </a:p>
        </p:txBody>
      </p:sp>
      <p:sp>
        <p:nvSpPr>
          <p:cNvPr id="12315" name="Text Box 61">
            <a:extLst>
              <a:ext uri="{FF2B5EF4-FFF2-40B4-BE49-F238E27FC236}">
                <a16:creationId xmlns:a16="http://schemas.microsoft.com/office/drawing/2014/main" xmlns="" id="{3F75DDFA-8F23-0DA6-FE9A-0207BE44C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4967" y="7051641"/>
            <a:ext cx="1577563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3"/>
              </a:spcBef>
              <a:spcAft>
                <a:spcPts val="13"/>
              </a:spcAft>
              <a:buSzPct val="100000"/>
            </a:pPr>
            <a:r>
              <a:rPr lang="pt-BR" altLang="pt-BR" sz="1400" dirty="0">
                <a:solidFill>
                  <a:srgbClr val="000000"/>
                </a:solidFill>
                <a:latin typeface="Calibri"/>
                <a:ea typeface="Microsoft YaHei"/>
              </a:rPr>
              <a:t>FONTE – PEC/2024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g304cb62946f_0_284" descr="cabecalho PMJ 2 COM BRASÃO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" y="8140842"/>
            <a:ext cx="12995274" cy="185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304cb62946f_0_284" title="Team work-rafiki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7700" y="1106188"/>
            <a:ext cx="6779225" cy="677922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304cb62946f_0_284"/>
          <p:cNvSpPr txBox="1"/>
          <p:nvPr/>
        </p:nvSpPr>
        <p:spPr>
          <a:xfrm>
            <a:off x="6457650" y="1105975"/>
            <a:ext cx="6457500" cy="6640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7400" b="1" dirty="0">
                <a:solidFill>
                  <a:srgbClr val="002060"/>
                </a:solidFill>
                <a:latin typeface="Arial"/>
                <a:ea typeface="Century Gothic"/>
                <a:cs typeface="Century Gothic"/>
                <a:sym typeface="Century Gothic"/>
              </a:rPr>
              <a:t>Diretoria de Gestão Municipal de Assistência Social</a:t>
            </a:r>
            <a:endParaRPr sz="7400" b="1" dirty="0">
              <a:solidFill>
                <a:srgbClr val="002060"/>
              </a:solidFill>
              <a:latin typeface="Arial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04cb62946f_0_292"/>
          <p:cNvSpPr txBox="1"/>
          <p:nvPr/>
        </p:nvSpPr>
        <p:spPr>
          <a:xfrm>
            <a:off x="119300" y="840700"/>
            <a:ext cx="12766200" cy="2782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60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Objetivo</a:t>
            </a:r>
            <a:r>
              <a:rPr lang="pt-BR" sz="77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/>
            </a:r>
            <a:br>
              <a:rPr lang="pt-BR" sz="77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</a:br>
            <a:r>
              <a:rPr lang="pt-BR" sz="46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Coordenar e articular ações estratégicas do SUAS no município</a:t>
            </a:r>
            <a:endParaRPr sz="4600" i="0" u="none" strike="noStrike" cap="none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360" name="Google Shape;360;g304cb62946f_0_292"/>
          <p:cNvSpPr txBox="1"/>
          <p:nvPr/>
        </p:nvSpPr>
        <p:spPr>
          <a:xfrm>
            <a:off x="56713" y="4347300"/>
            <a:ext cx="12900900" cy="4222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56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Equipamentos</a:t>
            </a:r>
            <a:endParaRPr sz="42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  <a:p>
            <a:pPr marL="457200" marR="0" lvl="0" indent="-444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Century Gothic"/>
              <a:buChar char="-"/>
            </a:pPr>
            <a:r>
              <a:rPr lang="pt-BR" sz="34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Central de Cadastro Único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  <a:p>
            <a:pPr marL="457200" marR="0" lvl="0" indent="-444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Century Gothic"/>
              <a:buChar char="-"/>
            </a:pPr>
            <a:r>
              <a:rPr lang="pt-BR" sz="34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Monitoramento, Avaliação e Gestão da Informação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  <a:p>
            <a:pPr marL="457200" marR="0" lvl="0" indent="-444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Century Gothic"/>
              <a:buChar char="-"/>
            </a:pPr>
            <a:r>
              <a:rPr lang="pt-BR" sz="34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Unidade de Articulação Institucional </a:t>
            </a:r>
            <a:r>
              <a:rPr lang="pt-BR" sz="34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(UAI)</a:t>
            </a:r>
            <a:endParaRPr sz="3400" b="1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  <a:p>
            <a:pPr marL="457200" marR="0" lvl="0" indent="-444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Century Gothic"/>
              <a:buChar char="-"/>
            </a:pPr>
            <a:r>
              <a:rPr lang="pt-BR" sz="34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Sala dos Conselhos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3" name="Google Shape;242;g304cb62946f_0_175" descr="cabecalho PMJ 2 COM BRASÃO.pdf">
            <a:extLst>
              <a:ext uri="{FF2B5EF4-FFF2-40B4-BE49-F238E27FC236}">
                <a16:creationId xmlns:a16="http://schemas.microsoft.com/office/drawing/2014/main" xmlns="" id="{8A7FC61A-9CB0-A4B6-7EA8-9840ED214A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8604"/>
          <a:stretch/>
        </p:blipFill>
        <p:spPr>
          <a:xfrm>
            <a:off x="-5526" y="9171975"/>
            <a:ext cx="13010325" cy="100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04cb62946f_0_300"/>
          <p:cNvSpPr txBox="1"/>
          <p:nvPr/>
        </p:nvSpPr>
        <p:spPr>
          <a:xfrm>
            <a:off x="261200" y="193050"/>
            <a:ext cx="11237400" cy="11895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62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Central de Cadastro Único</a:t>
            </a:r>
            <a:endParaRPr sz="100" i="0" u="none" strike="noStrike" cap="none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368" name="Google Shape;368;g304cb62946f_0_300"/>
          <p:cNvSpPr txBox="1"/>
          <p:nvPr/>
        </p:nvSpPr>
        <p:spPr>
          <a:xfrm>
            <a:off x="6626900" y="2851425"/>
            <a:ext cx="63780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Rua Carlos Navarro da Cruz, 53 - Jardim Mesquita</a:t>
            </a:r>
            <a:endParaRPr sz="40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369" name="Google Shape;369;g304cb62946f_0_300" title="locati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0353" y="3079850"/>
            <a:ext cx="867950" cy="86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304cb62946f_0_300" title="phone-cal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6967" y="4930838"/>
            <a:ext cx="867950" cy="86795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g304cb62946f_0_300"/>
          <p:cNvSpPr txBox="1"/>
          <p:nvPr/>
        </p:nvSpPr>
        <p:spPr>
          <a:xfrm>
            <a:off x="6626800" y="4302375"/>
            <a:ext cx="6378000" cy="2379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(12)3951-4586 </a:t>
            </a:r>
            <a:b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</a:b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(12)3953-8476</a:t>
            </a:r>
            <a:b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</a:b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(12)99112-7825 - </a:t>
            </a: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somente whatsapp</a:t>
            </a: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/>
            </a:r>
            <a:b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</a:b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(12)99121-4124 - </a:t>
            </a: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somente whatsapp</a:t>
            </a:r>
            <a:endParaRPr sz="25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372" name="Google Shape;372;g304cb62946f_0_300"/>
          <p:cNvSpPr txBox="1"/>
          <p:nvPr/>
        </p:nvSpPr>
        <p:spPr>
          <a:xfrm>
            <a:off x="185000" y="1194375"/>
            <a:ext cx="12538200" cy="151192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Realiza o cadastramento e a atualização de informações socioeconômicas das famílias de baixa renda, permitindo acesso a programas sociais e subsidiando políticas públicas.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373" name="Google Shape;373;g304cb62946f_0_300"/>
          <p:cNvSpPr txBox="1"/>
          <p:nvPr/>
        </p:nvSpPr>
        <p:spPr>
          <a:xfrm>
            <a:off x="268750" y="8228675"/>
            <a:ext cx="8306700" cy="62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Horário de funcionamento: 08:00 às 17:00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374" name="Google Shape;374;g304cb62946f_0_300" title="emai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3613" y="6822549"/>
            <a:ext cx="867950" cy="86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304cb62946f_0_300"/>
          <p:cNvSpPr txBox="1"/>
          <p:nvPr/>
        </p:nvSpPr>
        <p:spPr>
          <a:xfrm>
            <a:off x="6537500" y="6933275"/>
            <a:ext cx="6467400" cy="697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bolsa.familia@jacarei.sp.gov.br</a:t>
            </a:r>
            <a:endParaRPr sz="38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376" name="Google Shape;376;g304cb62946f_0_300" title="Cadastro-Unico_2-375x275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200" y="3102613"/>
            <a:ext cx="4813150" cy="437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42;g304cb62946f_0_175" descr="cabecalho PMJ 2 COM BRASÃO.pdf">
            <a:extLst>
              <a:ext uri="{FF2B5EF4-FFF2-40B4-BE49-F238E27FC236}">
                <a16:creationId xmlns:a16="http://schemas.microsoft.com/office/drawing/2014/main" xmlns="" id="{17EF3A3A-FAFE-7778-BBBA-4498617CE8C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68604"/>
          <a:stretch/>
        </p:blipFill>
        <p:spPr>
          <a:xfrm>
            <a:off x="-5526" y="9171975"/>
            <a:ext cx="13010325" cy="100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04cb62946f_0_316"/>
          <p:cNvSpPr txBox="1"/>
          <p:nvPr/>
        </p:nvSpPr>
        <p:spPr>
          <a:xfrm>
            <a:off x="261200" y="193050"/>
            <a:ext cx="12462000" cy="7470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37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Monitoramento, Avaliação e Gestão da Informação</a:t>
            </a:r>
            <a:endParaRPr sz="100" i="0" u="none" strike="noStrike" cap="none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384" name="Google Shape;384;g304cb62946f_0_316"/>
          <p:cNvSpPr txBox="1"/>
          <p:nvPr/>
        </p:nvSpPr>
        <p:spPr>
          <a:xfrm>
            <a:off x="6626900" y="2851425"/>
            <a:ext cx="63780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Rua Carlos Navarro da Cruz, 53 - Jardim Mesquita</a:t>
            </a:r>
            <a:endParaRPr sz="40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385" name="Google Shape;385;g304cb62946f_0_316" title="locati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0353" y="3079850"/>
            <a:ext cx="867950" cy="86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g304cb62946f_0_316" title="phone-cal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6967" y="4930838"/>
            <a:ext cx="867950" cy="86795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g304cb62946f_0_316"/>
          <p:cNvSpPr txBox="1"/>
          <p:nvPr/>
        </p:nvSpPr>
        <p:spPr>
          <a:xfrm>
            <a:off x="6626800" y="4759575"/>
            <a:ext cx="63780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3953-8360 </a:t>
            </a:r>
            <a:b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</a:b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3955-9000 Ramal 9190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388" name="Google Shape;388;g304cb62946f_0_316"/>
          <p:cNvSpPr txBox="1"/>
          <p:nvPr/>
        </p:nvSpPr>
        <p:spPr>
          <a:xfrm>
            <a:off x="185000" y="1194375"/>
            <a:ext cx="12538200" cy="1069493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Coordena processos que acompanham, analisam e sistematizam dados sobre serviços e políticas socioassistenciais para subsidiar decisões e aprimorar a gestão pública.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389" name="Google Shape;389;g304cb62946f_0_316"/>
          <p:cNvSpPr txBox="1"/>
          <p:nvPr/>
        </p:nvSpPr>
        <p:spPr>
          <a:xfrm>
            <a:off x="268750" y="8228675"/>
            <a:ext cx="8306700" cy="62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Horário de funcionamento: 08:00 às 17:00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390" name="Google Shape;390;g304cb62946f_0_316" title="emai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3613" y="6822549"/>
            <a:ext cx="867950" cy="86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g304cb62946f_0_316"/>
          <p:cNvSpPr txBox="1"/>
          <p:nvPr/>
        </p:nvSpPr>
        <p:spPr>
          <a:xfrm>
            <a:off x="6537500" y="6933275"/>
            <a:ext cx="6467400" cy="697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monitoramento@jacarei.sp.gov.br</a:t>
            </a:r>
            <a:endParaRPr sz="38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392" name="Google Shape;392;g304cb62946f_0_316" title="Cadastro-Unico_2-375x275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200" y="3102613"/>
            <a:ext cx="4813150" cy="437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42;g304cb62946f_0_175" descr="cabecalho PMJ 2 COM BRASÃO.pdf">
            <a:extLst>
              <a:ext uri="{FF2B5EF4-FFF2-40B4-BE49-F238E27FC236}">
                <a16:creationId xmlns:a16="http://schemas.microsoft.com/office/drawing/2014/main" xmlns="" id="{E81620C5-3E13-36AF-FBFE-28482DAF47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68604"/>
          <a:stretch/>
        </p:blipFill>
        <p:spPr>
          <a:xfrm>
            <a:off x="-5526" y="9171975"/>
            <a:ext cx="13010325" cy="100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04cb62946f_0_331"/>
          <p:cNvSpPr txBox="1"/>
          <p:nvPr/>
        </p:nvSpPr>
        <p:spPr>
          <a:xfrm>
            <a:off x="261200" y="193050"/>
            <a:ext cx="12462000" cy="8355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42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Unidade de Articulação Institucional (UAI)</a:t>
            </a:r>
            <a:endParaRPr sz="4200" b="1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400" name="Google Shape;400;g304cb62946f_0_331"/>
          <p:cNvSpPr txBox="1"/>
          <p:nvPr/>
        </p:nvSpPr>
        <p:spPr>
          <a:xfrm>
            <a:off x="6626900" y="2851425"/>
            <a:ext cx="63780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Praça dos Três Poderes nº 08, sala 108 - Centro </a:t>
            </a:r>
            <a:endParaRPr sz="40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401" name="Google Shape;401;g304cb62946f_0_331" title="locati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0353" y="3079850"/>
            <a:ext cx="867950" cy="86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304cb62946f_0_331" title="phone-cal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6967" y="4930838"/>
            <a:ext cx="867950" cy="86795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g304cb62946f_0_331"/>
          <p:cNvSpPr txBox="1"/>
          <p:nvPr/>
        </p:nvSpPr>
        <p:spPr>
          <a:xfrm>
            <a:off x="6626800" y="4759575"/>
            <a:ext cx="63780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99166-6837</a:t>
            </a:r>
            <a:b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</a:b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3951-0135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404" name="Google Shape;404;g304cb62946f_0_331"/>
          <p:cNvSpPr txBox="1"/>
          <p:nvPr/>
        </p:nvSpPr>
        <p:spPr>
          <a:xfrm>
            <a:off x="185000" y="1194375"/>
            <a:ext cx="12538200" cy="151192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Realiza monitoramento, avaliação, visitas in loco, articulação com OSCs e serviços socioassistenciais, além de gerenciar planos de trabalho, editais, prestações de contas e reuniões técnicas.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405" name="Google Shape;405;g304cb62946f_0_331"/>
          <p:cNvSpPr txBox="1"/>
          <p:nvPr/>
        </p:nvSpPr>
        <p:spPr>
          <a:xfrm>
            <a:off x="268750" y="8228675"/>
            <a:ext cx="8306700" cy="62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Horário de funcionamento: 08:00 às 17:00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406" name="Google Shape;406;g304cb62946f_0_331" title="emai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3613" y="6822549"/>
            <a:ext cx="867950" cy="86795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g304cb62946f_0_331"/>
          <p:cNvSpPr txBox="1"/>
          <p:nvPr/>
        </p:nvSpPr>
        <p:spPr>
          <a:xfrm>
            <a:off x="6537500" y="6933275"/>
            <a:ext cx="6467400" cy="697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gai@jacarei.sp.gov.br</a:t>
            </a:r>
            <a:endParaRPr sz="38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408" name="Google Shape;408;g304cb62946f_0_331" title="Antigo_Piazza_2-550x393.jpg"/>
          <p:cNvPicPr preferRelativeResize="0"/>
          <p:nvPr/>
        </p:nvPicPr>
        <p:blipFill rotWithShape="1">
          <a:blip r:embed="rId6">
            <a:alphaModFix/>
          </a:blip>
          <a:srcRect l="19231"/>
          <a:stretch/>
        </p:blipFill>
        <p:spPr>
          <a:xfrm>
            <a:off x="432500" y="3232250"/>
            <a:ext cx="4842600" cy="428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42;g304cb62946f_0_175" descr="cabecalho PMJ 2 COM BRASÃO.pdf">
            <a:extLst>
              <a:ext uri="{FF2B5EF4-FFF2-40B4-BE49-F238E27FC236}">
                <a16:creationId xmlns:a16="http://schemas.microsoft.com/office/drawing/2014/main" xmlns="" id="{DE5F21BB-90FE-B9F0-E8C3-C03FA2989F2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68604"/>
          <a:stretch/>
        </p:blipFill>
        <p:spPr>
          <a:xfrm>
            <a:off x="-5526" y="9171975"/>
            <a:ext cx="13010325" cy="100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DBED198-88E5-3D4D-EE91-755841825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4;g304c585c8d0_0_2">
            <a:extLst>
              <a:ext uri="{FF2B5EF4-FFF2-40B4-BE49-F238E27FC236}">
                <a16:creationId xmlns:a16="http://schemas.microsoft.com/office/drawing/2014/main" xmlns="" id="{9BD6305B-5093-4AD9-695D-F5749C853EE7}"/>
              </a:ext>
            </a:extLst>
          </p:cNvPr>
          <p:cNvSpPr txBox="1"/>
          <p:nvPr/>
        </p:nvSpPr>
        <p:spPr>
          <a:xfrm>
            <a:off x="7084025" y="2157086"/>
            <a:ext cx="5861100" cy="5543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7700" b="1" dirty="0">
                <a:solidFill>
                  <a:srgbClr val="002060"/>
                </a:solidFill>
                <a:latin typeface="Arial"/>
                <a:ea typeface="Century Gothic"/>
                <a:cs typeface="Century Gothic"/>
                <a:sym typeface="Century Gothic"/>
              </a:rPr>
              <a:t>Diretoria de </a:t>
            </a:r>
            <a:r>
              <a:rPr lang="pt-BR" sz="7700" b="1" i="0" u="none" strike="noStrike" cap="none" dirty="0">
                <a:solidFill>
                  <a:srgbClr val="002060"/>
                </a:solidFill>
                <a:latin typeface="Arial"/>
                <a:ea typeface="Century Gothic"/>
                <a:cs typeface="Century Gothic"/>
                <a:sym typeface="Century Gothic"/>
              </a:rPr>
              <a:t>Proteção </a:t>
            </a:r>
            <a:endParaRPr lang="pt-BR" sz="7700" b="1" i="0" u="none" strike="noStrike" cap="none" dirty="0">
              <a:solidFill>
                <a:srgbClr val="002060"/>
              </a:solidFill>
              <a:latin typeface="Arial"/>
              <a:ea typeface="Century Gothic"/>
              <a:cs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7700" b="1" i="0" u="none" strike="noStrike" cap="none" dirty="0">
                <a:solidFill>
                  <a:srgbClr val="002060"/>
                </a:solidFill>
                <a:latin typeface="Arial"/>
                <a:ea typeface="Century Gothic"/>
                <a:cs typeface="Century Gothic"/>
                <a:sym typeface="Century Gothic"/>
              </a:rPr>
              <a:t>Social</a:t>
            </a:r>
            <a:r>
              <a:rPr lang="pt-BR" sz="7700" b="1" i="0" u="none" strike="noStrike" cap="none" dirty="0">
                <a:latin typeface="Arial"/>
                <a:ea typeface="Century Gothic"/>
                <a:cs typeface="Century Gothic"/>
              </a:rPr>
              <a:t/>
            </a:r>
            <a:br>
              <a:rPr lang="pt-BR" sz="7700" b="1" i="0" u="none" strike="noStrike" cap="none" dirty="0">
                <a:latin typeface="Arial"/>
                <a:ea typeface="Century Gothic"/>
                <a:cs typeface="Century Gothic"/>
              </a:rPr>
            </a:br>
            <a:r>
              <a:rPr lang="pt-BR" sz="7700" b="1" i="0" u="none" strike="noStrike" cap="none" dirty="0">
                <a:solidFill>
                  <a:srgbClr val="002060"/>
                </a:solidFill>
                <a:latin typeface="Arial"/>
                <a:ea typeface="Century Gothic"/>
                <a:cs typeface="Century Gothic"/>
                <a:sym typeface="Century Gothic"/>
              </a:rPr>
              <a:t>Básica</a:t>
            </a:r>
            <a:endParaRPr sz="7700" b="1" i="0" u="none" strike="noStrike" cap="none" dirty="0">
              <a:solidFill>
                <a:srgbClr val="002060"/>
              </a:solidFill>
              <a:latin typeface="Arial"/>
              <a:ea typeface="Century Gothic"/>
              <a:cs typeface="Century Gothic"/>
            </a:endParaRPr>
          </a:p>
        </p:txBody>
      </p:sp>
      <p:pic>
        <p:nvPicPr>
          <p:cNvPr id="6" name="Google Shape;85;g304c585c8d0_0_2" title="International Day of families-pana.png">
            <a:extLst>
              <a:ext uri="{FF2B5EF4-FFF2-40B4-BE49-F238E27FC236}">
                <a16:creationId xmlns:a16="http://schemas.microsoft.com/office/drawing/2014/main" xmlns="" id="{C95C2090-D247-0751-7455-77A14A2B41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70750" y="829836"/>
            <a:ext cx="7404150" cy="7404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8957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04cb62946f_0_348"/>
          <p:cNvSpPr txBox="1"/>
          <p:nvPr/>
        </p:nvSpPr>
        <p:spPr>
          <a:xfrm>
            <a:off x="261200" y="193050"/>
            <a:ext cx="12462000" cy="9063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46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Sala dos Conselhos</a:t>
            </a:r>
            <a:endParaRPr sz="4600" b="1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416" name="Google Shape;416;g304cb62946f_0_348"/>
          <p:cNvSpPr txBox="1"/>
          <p:nvPr/>
        </p:nvSpPr>
        <p:spPr>
          <a:xfrm>
            <a:off x="6474500" y="2851425"/>
            <a:ext cx="63780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Rua Lamartine Delamare, 153 – Centro</a:t>
            </a:r>
            <a:endParaRPr sz="40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417" name="Google Shape;417;g304cb62946f_0_348" title="locati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0353" y="3079850"/>
            <a:ext cx="867950" cy="86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g304cb62946f_0_348" title="phone-cal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6967" y="4930838"/>
            <a:ext cx="867950" cy="867955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g304cb62946f_0_348"/>
          <p:cNvSpPr txBox="1"/>
          <p:nvPr/>
        </p:nvSpPr>
        <p:spPr>
          <a:xfrm>
            <a:off x="6474400" y="4759575"/>
            <a:ext cx="63780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3951-0132</a:t>
            </a:r>
            <a:b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</a:b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3959-1081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420" name="Google Shape;420;g304cb62946f_0_348"/>
          <p:cNvSpPr txBox="1"/>
          <p:nvPr/>
        </p:nvSpPr>
        <p:spPr>
          <a:xfrm>
            <a:off x="185000" y="1194375"/>
            <a:ext cx="12538200" cy="1069493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Espaço destinado ao suporte administrativo e operacional dos conselhos municipais, promovendo reuniões, articulações e o controle social das políticas públicas.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421" name="Google Shape;421;g304cb62946f_0_348"/>
          <p:cNvSpPr txBox="1"/>
          <p:nvPr/>
        </p:nvSpPr>
        <p:spPr>
          <a:xfrm>
            <a:off x="268750" y="8228675"/>
            <a:ext cx="8306700" cy="62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Horário de funcionamento: 08:00 às 17:00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422" name="Google Shape;422;g304cb62946f_0_348" title="emai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3613" y="6822549"/>
            <a:ext cx="867950" cy="86795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g304cb62946f_0_348"/>
          <p:cNvSpPr txBox="1"/>
          <p:nvPr/>
        </p:nvSpPr>
        <p:spPr>
          <a:xfrm>
            <a:off x="6411575" y="6933275"/>
            <a:ext cx="6745800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saladosconselhosdejacarei@gmail.com</a:t>
            </a:r>
            <a:endParaRPr sz="35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424" name="Google Shape;424;g304cb62946f_0_348" title="LAMARTINE-SECRETARIAS2-840x630.jpg"/>
          <p:cNvPicPr preferRelativeResize="0"/>
          <p:nvPr/>
        </p:nvPicPr>
        <p:blipFill rotWithShape="1">
          <a:blip r:embed="rId6">
            <a:alphaModFix/>
          </a:blip>
          <a:srcRect l="22540"/>
          <a:stretch/>
        </p:blipFill>
        <p:spPr>
          <a:xfrm>
            <a:off x="268750" y="2894225"/>
            <a:ext cx="5006350" cy="484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42;g304cb62946f_0_175" descr="cabecalho PMJ 2 COM BRASÃO.pdf">
            <a:extLst>
              <a:ext uri="{FF2B5EF4-FFF2-40B4-BE49-F238E27FC236}">
                <a16:creationId xmlns:a16="http://schemas.microsoft.com/office/drawing/2014/main" xmlns="" id="{038F475F-978E-A4F9-1AE5-997DD1B2825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68604"/>
          <a:stretch/>
        </p:blipFill>
        <p:spPr>
          <a:xfrm>
            <a:off x="-5526" y="9171975"/>
            <a:ext cx="13010325" cy="100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9EC3F233-19F9-F170-E66F-730CD7224151}"/>
              </a:ext>
            </a:extLst>
          </p:cNvPr>
          <p:cNvSpPr/>
          <p:nvPr/>
        </p:nvSpPr>
        <p:spPr>
          <a:xfrm>
            <a:off x="0" y="555625"/>
            <a:ext cx="130048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FUNDO MUNICIPAL DE </a:t>
            </a:r>
          </a:p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ASSISTÊNCIA SOCIAL</a:t>
            </a:r>
          </a:p>
        </p:txBody>
      </p:sp>
      <p:pic>
        <p:nvPicPr>
          <p:cNvPr id="13315" name="Espaço Reservado para Conteúdo 18">
            <a:extLst>
              <a:ext uri="{FF2B5EF4-FFF2-40B4-BE49-F238E27FC236}">
                <a16:creationId xmlns:a16="http://schemas.microsoft.com/office/drawing/2014/main" xmlns="" id="{EDE1856B-84BF-6584-28E3-0FD452BD09E3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63" y="628650"/>
            <a:ext cx="1223962" cy="1055688"/>
          </a:xfrm>
          <a:solidFill>
            <a:srgbClr val="FFFFFF"/>
          </a:solidFill>
        </p:spPr>
      </p:pic>
      <p:graphicFrame>
        <p:nvGraphicFramePr>
          <p:cNvPr id="5" name="Group 4">
            <a:extLst>
              <a:ext uri="{FF2B5EF4-FFF2-40B4-BE49-F238E27FC236}">
                <a16:creationId xmlns:a16="http://schemas.microsoft.com/office/drawing/2014/main" xmlns="" id="{EFCA2CCC-0586-B38F-94B0-478FBA9818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431815"/>
              </p:ext>
            </p:extLst>
          </p:nvPr>
        </p:nvGraphicFramePr>
        <p:xfrm>
          <a:off x="1464096" y="3050111"/>
          <a:ext cx="10073546" cy="3845070"/>
        </p:xfrm>
        <a:graphic>
          <a:graphicData uri="http://schemas.openxmlformats.org/drawingml/2006/table">
            <a:tbl>
              <a:tblPr/>
              <a:tblGrid>
                <a:gridCol w="50995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739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33803">
                <a:tc grid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GESTÃO – ÍNDICE DE GESTÃO DESCENTRALIZADA</a:t>
                      </a:r>
                    </a:p>
                  </a:txBody>
                  <a:tcPr marL="91429" marR="91429" marT="45693" marB="4569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380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SETORES</a:t>
                      </a:r>
                    </a:p>
                  </a:txBody>
                  <a:tcPr marL="91429" marR="91429" marT="45693" marB="4569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FEDERAL</a:t>
                      </a:r>
                    </a:p>
                  </a:txBody>
                  <a:tcPr marL="91429" marR="91429" marT="45693" marB="4569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6619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  <a:hlinkClick r:id="rId4" action="ppaction://hlinkfile"/>
                        </a:rPr>
                        <a:t>Cadastro Único</a:t>
                      </a:r>
                      <a:endParaRPr kumimoji="0" 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Times New Roman"/>
                        <a:hlinkClick r:id="" action="ppaction://hlinkfile">
                          <a:extLst>
                            <a:ext uri="{A12FA001-AC4F-418D-AE19-62706E023703}">
                              <ahyp:hlinkClr xmlns:ahyp="http://schemas.microsoft.com/office/drawing/2018/hyperlinkcolor" xmlns="" val="tx"/>
                            </a:ext>
                          </a:extLst>
                        </a:hlinkClick>
                      </a:endParaRPr>
                    </a:p>
                  </a:txBody>
                  <a:tcPr marL="91429" marR="91429" marT="45693" marB="4569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427.925,23</a:t>
                      </a:r>
                    </a:p>
                  </a:txBody>
                  <a:tcPr marL="91429" marR="91429" marT="45693" marB="4569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915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  <a:hlinkClick r:id="rId5" action="ppaction://hlinkfile"/>
                        </a:rPr>
                        <a:t>SUAS</a:t>
                      </a:r>
                      <a:endParaRPr kumimoji="0" 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Times New Roman"/>
                        <a:hlinkClick r:id="" action="ppaction://hlinkfile">
                          <a:extLst>
                            <a:ext uri="{A12FA001-AC4F-418D-AE19-62706E023703}">
                              <ahyp:hlinkClr xmlns:ahyp="http://schemas.microsoft.com/office/drawing/2018/hyperlinkcolor" xmlns="" val="tx"/>
                            </a:ext>
                          </a:extLst>
                        </a:hlinkClick>
                      </a:endParaRPr>
                    </a:p>
                  </a:txBody>
                  <a:tcPr marL="91429" marR="91429" marT="45693" marB="4569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latin typeface="Arial"/>
                          <a:cs typeface="Times New Roman"/>
                        </a:rPr>
                        <a:t>7.800,14</a:t>
                      </a:r>
                      <a:endParaRPr sz="2400" b="1" dirty="0">
                        <a:latin typeface="Arial"/>
                        <a:cs typeface="Times New Roman"/>
                      </a:endParaRPr>
                    </a:p>
                  </a:txBody>
                  <a:tcPr marL="91429" marR="91429" marT="45693" marB="4569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169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TOTAL</a:t>
                      </a:r>
                    </a:p>
                  </a:txBody>
                  <a:tcPr marL="91429" marR="91429" marT="45693" marB="4569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435.725,37</a:t>
                      </a:r>
                    </a:p>
                  </a:txBody>
                  <a:tcPr marL="9525" marR="9525" marT="9523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02D040FA-5285-C221-47BF-00B0BD318A46}"/>
              </a:ext>
            </a:extLst>
          </p:cNvPr>
          <p:cNvSpPr/>
          <p:nvPr/>
        </p:nvSpPr>
        <p:spPr>
          <a:xfrm>
            <a:off x="0" y="2139950"/>
            <a:ext cx="13004800" cy="706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icrosoft YaHei"/>
                <a:cs typeface="Arial" charset="0"/>
              </a:rPr>
              <a:t>EXECUÇÃO ORÇAMENTÁRIA 2024</a:t>
            </a:r>
          </a:p>
        </p:txBody>
      </p:sp>
      <p:sp>
        <p:nvSpPr>
          <p:cNvPr id="13336" name="Text Box 61">
            <a:extLst>
              <a:ext uri="{FF2B5EF4-FFF2-40B4-BE49-F238E27FC236}">
                <a16:creationId xmlns:a16="http://schemas.microsoft.com/office/drawing/2014/main" xmlns="" id="{428C1A3F-19DE-AED4-D21C-43B87A54B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4859" y="6873099"/>
            <a:ext cx="1577563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3"/>
              </a:spcBef>
              <a:spcAft>
                <a:spcPts val="13"/>
              </a:spcAft>
              <a:buSzPct val="100000"/>
            </a:pPr>
            <a:r>
              <a:rPr lang="pt-BR" altLang="pt-BR" sz="1400" dirty="0">
                <a:solidFill>
                  <a:srgbClr val="000000"/>
                </a:solidFill>
                <a:latin typeface="Calibri"/>
                <a:ea typeface="Microsoft YaHei"/>
              </a:rPr>
              <a:t>FONTE – PEC/2024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CB1C4567-B107-1132-7678-6D7907ACE38D}"/>
              </a:ext>
            </a:extLst>
          </p:cNvPr>
          <p:cNvSpPr/>
          <p:nvPr/>
        </p:nvSpPr>
        <p:spPr>
          <a:xfrm>
            <a:off x="0" y="555625"/>
            <a:ext cx="130048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FUNDO MUNICIPAL DE </a:t>
            </a:r>
          </a:p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ASSISTÊNCIA SOCIAL</a:t>
            </a:r>
          </a:p>
        </p:txBody>
      </p:sp>
      <p:pic>
        <p:nvPicPr>
          <p:cNvPr id="14339" name="Espaço Reservado para Conteúdo 18">
            <a:extLst>
              <a:ext uri="{FF2B5EF4-FFF2-40B4-BE49-F238E27FC236}">
                <a16:creationId xmlns:a16="http://schemas.microsoft.com/office/drawing/2014/main" xmlns="" id="{D3E0FB1C-C201-5A86-D3B4-AF9D4470FACA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63" y="628650"/>
            <a:ext cx="1223962" cy="1055688"/>
          </a:xfrm>
          <a:solidFill>
            <a:srgbClr val="FFFFFF"/>
          </a:solidFill>
        </p:spPr>
      </p:pic>
      <p:graphicFrame>
        <p:nvGraphicFramePr>
          <p:cNvPr id="5" name="Group 4">
            <a:extLst>
              <a:ext uri="{FF2B5EF4-FFF2-40B4-BE49-F238E27FC236}">
                <a16:creationId xmlns:a16="http://schemas.microsoft.com/office/drawing/2014/main" xmlns="" id="{E5859364-91A6-8BF4-521A-E3F2398302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77876"/>
              </p:ext>
            </p:extLst>
          </p:nvPr>
        </p:nvGraphicFramePr>
        <p:xfrm>
          <a:off x="1694141" y="3304956"/>
          <a:ext cx="9754058" cy="2863473"/>
        </p:xfrm>
        <a:graphic>
          <a:graphicData uri="http://schemas.openxmlformats.org/drawingml/2006/table">
            <a:tbl>
              <a:tblPr/>
              <a:tblGrid>
                <a:gridCol w="4664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890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64084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2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EMENDA PARLAMENTAR - REDE DIRETA </a:t>
                      </a:r>
                    </a:p>
                  </a:txBody>
                  <a:tcPr marL="91420" marR="91420" marT="45680" marB="4568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4084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SETOR</a:t>
                      </a:r>
                    </a:p>
                  </a:txBody>
                  <a:tcPr marL="91420" marR="91420" marT="45680" marB="4568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FEDERAL</a:t>
                      </a:r>
                    </a:p>
                  </a:txBody>
                  <a:tcPr marL="91420" marR="91420" marT="45680" marB="4568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3530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  <a:hlinkClick r:id="rId4" action="ppaction://hlinkfile"/>
                        </a:rPr>
                        <a:t>Casa de Passagem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Times New Roman"/>
                        <a:hlinkClick r:id="" action="ppaction://hlinkfile"/>
                      </a:endParaRPr>
                    </a:p>
                  </a:txBody>
                  <a:tcPr marL="91420" marR="91420" marT="45680" marB="4568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629.382,01</a:t>
                      </a:r>
                    </a:p>
                  </a:txBody>
                  <a:tcPr marL="91420" marR="91420" marT="45680" marB="4568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FF1662C6-709B-AB83-3130-E761520FAB96}"/>
              </a:ext>
            </a:extLst>
          </p:cNvPr>
          <p:cNvSpPr/>
          <p:nvPr/>
        </p:nvSpPr>
        <p:spPr>
          <a:xfrm>
            <a:off x="0" y="2139950"/>
            <a:ext cx="13004800" cy="706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icrosoft YaHei"/>
                <a:cs typeface="Arial" charset="0"/>
              </a:rPr>
              <a:t>EXECUÇÃO ORÇAMENTÁRIA 2024</a:t>
            </a:r>
          </a:p>
        </p:txBody>
      </p:sp>
      <p:sp>
        <p:nvSpPr>
          <p:cNvPr id="14354" name="Text Box 61">
            <a:extLst>
              <a:ext uri="{FF2B5EF4-FFF2-40B4-BE49-F238E27FC236}">
                <a16:creationId xmlns:a16="http://schemas.microsoft.com/office/drawing/2014/main" xmlns="" id="{3FF67E9B-2EB5-3FD2-EF7F-AA6EBA70E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7630" y="6148515"/>
            <a:ext cx="1818394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3"/>
              </a:spcBef>
              <a:spcAft>
                <a:spcPts val="13"/>
              </a:spcAft>
              <a:buSzPct val="100000"/>
            </a:pPr>
            <a:r>
              <a:rPr lang="pt-BR" altLang="pt-BR" sz="1400" dirty="0">
                <a:solidFill>
                  <a:srgbClr val="000000"/>
                </a:solidFill>
                <a:latin typeface="Calibri"/>
                <a:ea typeface="Microsoft YaHei"/>
              </a:rPr>
              <a:t>FONTE – PEC/2024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1D5DDEBE-5B6D-086C-A3E4-A1D4931E8A4B}"/>
              </a:ext>
            </a:extLst>
          </p:cNvPr>
          <p:cNvSpPr/>
          <p:nvPr/>
        </p:nvSpPr>
        <p:spPr>
          <a:xfrm>
            <a:off x="0" y="555625"/>
            <a:ext cx="130048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FUNDO MUNICIPAL DE </a:t>
            </a:r>
          </a:p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ASSISTÊNCIA SOCIAL</a:t>
            </a:r>
          </a:p>
        </p:txBody>
      </p:sp>
      <p:pic>
        <p:nvPicPr>
          <p:cNvPr id="15363" name="Espaço Reservado para Conteúdo 18">
            <a:extLst>
              <a:ext uri="{FF2B5EF4-FFF2-40B4-BE49-F238E27FC236}">
                <a16:creationId xmlns:a16="http://schemas.microsoft.com/office/drawing/2014/main" xmlns="" id="{EBC89A70-0EC5-1CB5-E0D6-2E899B20A19E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63" y="628650"/>
            <a:ext cx="1223962" cy="1055688"/>
          </a:xfrm>
          <a:solidFill>
            <a:srgbClr val="FFFFFF"/>
          </a:solidFill>
        </p:spPr>
      </p:pic>
      <p:graphicFrame>
        <p:nvGraphicFramePr>
          <p:cNvPr id="5" name="Group 4">
            <a:extLst>
              <a:ext uri="{FF2B5EF4-FFF2-40B4-BE49-F238E27FC236}">
                <a16:creationId xmlns:a16="http://schemas.microsoft.com/office/drawing/2014/main" xmlns="" id="{D46003FE-8427-6E32-D506-82716A9C3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724359"/>
              </p:ext>
            </p:extLst>
          </p:nvPr>
        </p:nvGraphicFramePr>
        <p:xfrm>
          <a:off x="797748" y="2829748"/>
          <a:ext cx="11663710" cy="5726628"/>
        </p:xfrm>
        <a:graphic>
          <a:graphicData uri="http://schemas.openxmlformats.org/drawingml/2006/table">
            <a:tbl>
              <a:tblPr/>
              <a:tblGrid>
                <a:gridCol w="47139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745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75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64415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EMENDA PARLAMENTAR - REDE INDIRETA 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0971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ENTIDADES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PROTEÇÃO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RECURSO FEDERAL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040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Associação Comunitária Fênix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Básica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50.000,00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45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Associação Viva Boa Vista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Básica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50.000,00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45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FANUEL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Básica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250.000,00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9097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CEPAC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Especial – Média Complexidade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50.000,00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9097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JAM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Especial – Média Complexidade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200.000,00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9097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Associação Humanitária Amor e Caridade 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Especial – Alta Complexidade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50.000,00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8763">
                <a:tc grid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TOTAL</a:t>
                      </a:r>
                    </a:p>
                  </a:txBody>
                  <a:tcPr marL="91420" marR="91420" marT="45685" marB="45685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3" marR="91423" marT="45690" marB="45690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  <a:hlinkClick r:id="rId4" action="ppaction://hlinkfile"/>
                        </a:rPr>
                        <a:t>650.000,00</a:t>
                      </a:r>
                      <a:endParaRPr lang="pt-BR" sz="20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cs typeface="Times New Roman"/>
                        <a:hlinkClick r:id="" action="ppaction://hlinkfile"/>
                      </a:endParaRPr>
                    </a:p>
                  </a:txBody>
                  <a:tcPr marL="9525" marR="9525" marT="9521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7834F3F1-F938-20DE-352B-1298F199667C}"/>
              </a:ext>
            </a:extLst>
          </p:cNvPr>
          <p:cNvSpPr/>
          <p:nvPr/>
        </p:nvSpPr>
        <p:spPr>
          <a:xfrm>
            <a:off x="0" y="2035014"/>
            <a:ext cx="13004800" cy="706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icrosoft YaHei"/>
                <a:cs typeface="Arial" charset="0"/>
              </a:rPr>
              <a:t>EXECUÇÃO ORÇAMENTÁRIA 2024</a:t>
            </a:r>
          </a:p>
        </p:txBody>
      </p:sp>
      <p:sp>
        <p:nvSpPr>
          <p:cNvPr id="15404" name="Text Box 61">
            <a:extLst>
              <a:ext uri="{FF2B5EF4-FFF2-40B4-BE49-F238E27FC236}">
                <a16:creationId xmlns:a16="http://schemas.microsoft.com/office/drawing/2014/main" xmlns="" id="{20F2A2F2-AF82-2D97-454B-E228738DA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7369" y="8648988"/>
            <a:ext cx="1743134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3"/>
              </a:spcBef>
              <a:spcAft>
                <a:spcPts val="13"/>
              </a:spcAft>
              <a:buSzPct val="100000"/>
            </a:pPr>
            <a:r>
              <a:rPr lang="pt-BR" altLang="pt-BR" sz="1400" dirty="0">
                <a:solidFill>
                  <a:srgbClr val="000000"/>
                </a:solidFill>
                <a:latin typeface="Calibri"/>
                <a:ea typeface="Microsoft YaHei"/>
              </a:rPr>
              <a:t>FONTE – PEC/2024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84197FEE-B85E-43BB-E437-BABCCEEE9053}"/>
              </a:ext>
            </a:extLst>
          </p:cNvPr>
          <p:cNvSpPr/>
          <p:nvPr/>
        </p:nvSpPr>
        <p:spPr>
          <a:xfrm>
            <a:off x="0" y="555625"/>
            <a:ext cx="130048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FUNDO MUNICIPAL DE </a:t>
            </a:r>
          </a:p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ASSISTÊNCIA SOCIAL</a:t>
            </a:r>
          </a:p>
        </p:txBody>
      </p:sp>
      <p:pic>
        <p:nvPicPr>
          <p:cNvPr id="16387" name="Espaço Reservado para Conteúdo 18">
            <a:extLst>
              <a:ext uri="{FF2B5EF4-FFF2-40B4-BE49-F238E27FC236}">
                <a16:creationId xmlns:a16="http://schemas.microsoft.com/office/drawing/2014/main" xmlns="" id="{7106F397-E407-AC6E-A919-C558C4AAC464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63" y="628650"/>
            <a:ext cx="1223962" cy="1055688"/>
          </a:xfrm>
          <a:solidFill>
            <a:srgbClr val="FFFFFF"/>
          </a:solidFill>
        </p:spPr>
      </p:pic>
      <p:graphicFrame>
        <p:nvGraphicFramePr>
          <p:cNvPr id="5" name="Group 4">
            <a:extLst>
              <a:ext uri="{FF2B5EF4-FFF2-40B4-BE49-F238E27FC236}">
                <a16:creationId xmlns:a16="http://schemas.microsoft.com/office/drawing/2014/main" xmlns="" id="{C2F2944F-97F5-7071-3382-C953B0E5C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285971"/>
              </p:ext>
            </p:extLst>
          </p:nvPr>
        </p:nvGraphicFramePr>
        <p:xfrm>
          <a:off x="451433" y="3011711"/>
          <a:ext cx="12104103" cy="5945188"/>
        </p:xfrm>
        <a:graphic>
          <a:graphicData uri="http://schemas.openxmlformats.org/drawingml/2006/table">
            <a:tbl>
              <a:tblPr/>
              <a:tblGrid>
                <a:gridCol w="37080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36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57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650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116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04242">
                <a:tc gridSpan="5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FUNDO MUNICIPAL DE ASSISTÊNCIA SOCIAL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242"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APLICAÇÃO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FONTE DE RECURSO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TOTAL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242"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MUNICIPAL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ESTADUAL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/>
                          <a:cs typeface="Times New Roman"/>
                        </a:rPr>
                        <a:t>FEDERAL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91428" marR="91428" marT="45703" marB="45703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92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56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Proteção Social Básica</a:t>
                      </a:r>
                    </a:p>
                  </a:txBody>
                  <a:tcPr marL="85731" marR="9525" marT="9525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2.118.675,50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180.570,64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582.333,67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2.881.579,81</a:t>
                      </a:r>
                    </a:p>
                  </a:txBody>
                  <a:tcPr marL="9525" marR="9525" marT="9524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81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Proteção Social Especial  de Média e Alta Complexidade</a:t>
                      </a:r>
                    </a:p>
                  </a:txBody>
                  <a:tcPr marL="85731" marR="9525" marT="9525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5.721.307,99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Times New Roman"/>
                        </a:rPr>
                        <a:t>1.255.564,41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960.522,60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7.937.395,00</a:t>
                      </a:r>
                    </a:p>
                  </a:txBody>
                  <a:tcPr marL="9525" marR="9525" marT="9524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81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IGD Programa Bolsa Família / IGD SUAS</a:t>
                      </a:r>
                    </a:p>
                  </a:txBody>
                  <a:tcPr marL="85731" marR="9525" marT="9525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-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Times New Roman"/>
                        </a:rPr>
                        <a:t>-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435.725,37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Arial"/>
                          <a:cs typeface="Times New Roman"/>
                        </a:rPr>
                        <a:t>435.725,37</a:t>
                      </a:r>
                    </a:p>
                  </a:txBody>
                  <a:tcPr marL="9525" marR="9525" marT="9524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985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Benefício Eventual</a:t>
                      </a:r>
                    </a:p>
                  </a:txBody>
                  <a:tcPr marL="85731" marR="9525" marT="9525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-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Times New Roman"/>
                        </a:rPr>
                        <a:t>89.066,62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-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89.066,62</a:t>
                      </a:r>
                    </a:p>
                  </a:txBody>
                  <a:tcPr marL="9525" marR="9525" marT="9524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81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Programas</a:t>
                      </a:r>
                    </a:p>
                  </a:txBody>
                  <a:tcPr marL="85731" marR="9525" marT="9525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-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Times New Roman"/>
                        </a:rPr>
                        <a:t>-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66.298,74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66.298,74</a:t>
                      </a:r>
                    </a:p>
                  </a:txBody>
                  <a:tcPr marL="9525" marR="9525" marT="9524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581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Incremento Temporário</a:t>
                      </a:r>
                    </a:p>
                  </a:txBody>
                  <a:tcPr marL="85731" marR="9525" marT="9525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-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Times New Roman"/>
                        </a:rPr>
                        <a:t>-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29.051,96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29.051,96</a:t>
                      </a:r>
                    </a:p>
                  </a:txBody>
                  <a:tcPr marL="9525" marR="9525" marT="9524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581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Emendas</a:t>
                      </a:r>
                      <a:r>
                        <a:rPr lang="pt-BR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Times New Roman"/>
                        </a:rPr>
                        <a:t> Parlamentares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Times New Roman"/>
                      </a:endParaRPr>
                    </a:p>
                  </a:txBody>
                  <a:tcPr marL="85731" marR="9525" marT="9525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-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/>
                      </a:pPr>
                      <a:r>
                        <a:rPr kumimoji="0" lang="pt-B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cs typeface="Times New Roman"/>
                        </a:rPr>
                        <a:t>-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1.279.382,01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1.279.382,01</a:t>
                      </a:r>
                    </a:p>
                  </a:txBody>
                  <a:tcPr marL="9525" marR="9525" marT="9524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7120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TOTAL</a:t>
                      </a:r>
                    </a:p>
                  </a:txBody>
                  <a:tcPr marL="91434" marR="91434" marT="45699" marB="45699" anchor="ctr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7.839.983,49</a:t>
                      </a:r>
                    </a:p>
                  </a:txBody>
                  <a:tcPr marL="9525" marR="9525" marT="9524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1.525.201,67</a:t>
                      </a:r>
                    </a:p>
                  </a:txBody>
                  <a:tcPr marL="9525" marR="9525" marT="9524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3.353.314,35</a:t>
                      </a:r>
                    </a:p>
                  </a:txBody>
                  <a:tcPr marL="9525" marR="9525" marT="9524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/>
                        </a:rPr>
                        <a:t>12.718.499,51</a:t>
                      </a:r>
                    </a:p>
                  </a:txBody>
                  <a:tcPr marL="9525" marR="9525" marT="9524" marB="0" anchor="ctr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33DAC48C-F238-2483-8C11-68EA2D817A48}"/>
              </a:ext>
            </a:extLst>
          </p:cNvPr>
          <p:cNvSpPr/>
          <p:nvPr/>
        </p:nvSpPr>
        <p:spPr>
          <a:xfrm>
            <a:off x="0" y="2139950"/>
            <a:ext cx="13004800" cy="706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icrosoft YaHei"/>
                <a:cs typeface="Arial" charset="0"/>
              </a:rPr>
              <a:t>EXECUÇÃO ORÇAMENTÁRIA 2024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8626749-31C2-E0B1-79DD-DE8731F1CF4D}"/>
              </a:ext>
            </a:extLst>
          </p:cNvPr>
          <p:cNvSpPr/>
          <p:nvPr/>
        </p:nvSpPr>
        <p:spPr>
          <a:xfrm>
            <a:off x="0" y="555625"/>
            <a:ext cx="130048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FUNDO MUNICIPAL DE </a:t>
            </a:r>
          </a:p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ASSISTÊNCIA SOCIAL</a:t>
            </a:r>
          </a:p>
        </p:txBody>
      </p:sp>
      <p:pic>
        <p:nvPicPr>
          <p:cNvPr id="17411" name="Espaço Reservado para Conteúdo 18">
            <a:extLst>
              <a:ext uri="{FF2B5EF4-FFF2-40B4-BE49-F238E27FC236}">
                <a16:creationId xmlns:a16="http://schemas.microsoft.com/office/drawing/2014/main" xmlns="" id="{6F3EE8D1-495F-8FCB-C500-2A8B7EA8F79C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63" y="628650"/>
            <a:ext cx="1223962" cy="1055688"/>
          </a:xfrm>
          <a:solidFill>
            <a:srgbClr val="FFFFFF"/>
          </a:solidFill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832CB178-AEEE-88AE-D4F8-F497CE3F8F4A}"/>
              </a:ext>
            </a:extLst>
          </p:cNvPr>
          <p:cNvSpPr/>
          <p:nvPr/>
        </p:nvSpPr>
        <p:spPr>
          <a:xfrm>
            <a:off x="0" y="2139950"/>
            <a:ext cx="13004800" cy="706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icrosoft YaHei"/>
                <a:cs typeface="Arial" charset="0"/>
              </a:rPr>
              <a:t>EXECUÇÃO ORÇAMENTÁRIA 2024</a:t>
            </a:r>
          </a:p>
        </p:txBody>
      </p:sp>
      <p:sp>
        <p:nvSpPr>
          <p:cNvPr id="17413" name="Rectangle 1">
            <a:extLst>
              <a:ext uri="{FF2B5EF4-FFF2-40B4-BE49-F238E27FC236}">
                <a16:creationId xmlns:a16="http://schemas.microsoft.com/office/drawing/2014/main" xmlns="" id="{15C7407C-0C11-9B0F-0A5C-2654C7FA7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48013"/>
            <a:ext cx="130048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0760" tIns="50760" rIns="50760" bIns="50760" anchor="t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0000"/>
                </a:solidFill>
                <a:latin typeface="Arial"/>
                <a:ea typeface="Helvetica Neue" charset="0"/>
                <a:cs typeface="Calibri"/>
              </a:rPr>
              <a:t>FUNDO MUNICIPAL DE ASSISTÊNCIA SOCIAL</a:t>
            </a:r>
          </a:p>
        </p:txBody>
      </p:sp>
      <p:pic>
        <p:nvPicPr>
          <p:cNvPr id="17414" name="Picture 7">
            <a:extLst>
              <a:ext uri="{FF2B5EF4-FFF2-40B4-BE49-F238E27FC236}">
                <a16:creationId xmlns:a16="http://schemas.microsoft.com/office/drawing/2014/main" xmlns="" id="{E345C184-9C67-21A4-93D4-F11FFBCCE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979" y="3471159"/>
            <a:ext cx="9502775" cy="570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A438CFDC-9F79-F19B-79E6-7E12AF19ADA5}"/>
              </a:ext>
            </a:extLst>
          </p:cNvPr>
          <p:cNvSpPr/>
          <p:nvPr/>
        </p:nvSpPr>
        <p:spPr>
          <a:xfrm>
            <a:off x="-11113" y="2644775"/>
            <a:ext cx="12993688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60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SECRETARIA DE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9E9608CC-8A45-B5CA-2E45-825AED20C78D}"/>
              </a:ext>
            </a:extLst>
          </p:cNvPr>
          <p:cNvSpPr/>
          <p:nvPr/>
        </p:nvSpPr>
        <p:spPr>
          <a:xfrm>
            <a:off x="2690813" y="6532563"/>
            <a:ext cx="75104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icrosoft YaHei"/>
                <a:cs typeface="Arial" charset="0"/>
              </a:rPr>
              <a:t>UNIDADE DE FUNDOS</a:t>
            </a:r>
          </a:p>
        </p:txBody>
      </p:sp>
      <p:pic>
        <p:nvPicPr>
          <p:cNvPr id="18436" name="Espaço Reservado para Conteúdo 18">
            <a:extLst>
              <a:ext uri="{FF2B5EF4-FFF2-40B4-BE49-F238E27FC236}">
                <a16:creationId xmlns:a16="http://schemas.microsoft.com/office/drawing/2014/main" xmlns="" id="{3C074B68-5CBC-D0ED-644A-B9DF7655E06D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63" y="628650"/>
            <a:ext cx="1223962" cy="1055688"/>
          </a:xfrm>
          <a:solidFill>
            <a:srgbClr val="FFFFFF"/>
          </a:solidFill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A7BE8581-61F5-E311-9E21-5D117ACA3930}"/>
              </a:ext>
            </a:extLst>
          </p:cNvPr>
          <p:cNvSpPr/>
          <p:nvPr/>
        </p:nvSpPr>
        <p:spPr>
          <a:xfrm>
            <a:off x="-42863" y="4516438"/>
            <a:ext cx="12993688" cy="10144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60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Black" charset="0"/>
                <a:ea typeface="Microsoft YaHei"/>
                <a:cs typeface="Arial" charset="0"/>
              </a:rPr>
              <a:t>DESENVOLVIMENTO SOCIAL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6E1872F-5381-381C-35FA-683FF99F1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;g3471faf1fc7_0_0">
            <a:extLst>
              <a:ext uri="{FF2B5EF4-FFF2-40B4-BE49-F238E27FC236}">
                <a16:creationId xmlns:a16="http://schemas.microsoft.com/office/drawing/2014/main" xmlns="" id="{246AC27A-8749-F74C-C670-6F83438B1254}"/>
              </a:ext>
            </a:extLst>
          </p:cNvPr>
          <p:cNvSpPr txBox="1"/>
          <p:nvPr/>
        </p:nvSpPr>
        <p:spPr>
          <a:xfrm>
            <a:off x="173519" y="1319568"/>
            <a:ext cx="12529500" cy="359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6000" b="1">
                <a:solidFill>
                  <a:srgbClr val="002060"/>
                </a:solidFill>
                <a:ea typeface="Century Gothic"/>
                <a:sym typeface="Century Gothic"/>
              </a:rPr>
              <a:t>Objetivo</a:t>
            </a:r>
            <a:r>
              <a:rPr lang="pt-BR" sz="7700" b="1">
                <a:solidFill>
                  <a:srgbClr val="002060"/>
                </a:solidFill>
                <a:ea typeface="Century Gothic"/>
                <a:sym typeface="Century Gothic"/>
              </a:rPr>
              <a:t/>
            </a:r>
            <a:br>
              <a:rPr lang="pt-BR" sz="7700" b="1">
                <a:solidFill>
                  <a:srgbClr val="002060"/>
                </a:solidFill>
                <a:ea typeface="Century Gothic"/>
                <a:sym typeface="Century Gothic"/>
              </a:rPr>
            </a:br>
            <a:r>
              <a:rPr lang="pt-BR" sz="4600">
                <a:solidFill>
                  <a:srgbClr val="002060"/>
                </a:solidFill>
                <a:ea typeface="Century Gothic"/>
                <a:sym typeface="Century Gothic"/>
              </a:rPr>
              <a:t>Prevenir situações de vulnerabilidade e fortalecer vínculos familiares e comunitários através de grupos.</a:t>
            </a:r>
            <a:endParaRPr sz="4600" i="0" u="none" strike="noStrike" cap="none">
              <a:solidFill>
                <a:srgbClr val="002060"/>
              </a:solidFill>
              <a:ea typeface="Century Gothic"/>
              <a:sym typeface="Century Gothic"/>
            </a:endParaRPr>
          </a:p>
        </p:txBody>
      </p:sp>
      <p:sp>
        <p:nvSpPr>
          <p:cNvPr id="3" name="Google Shape;93;g3471faf1fc7_0_0">
            <a:extLst>
              <a:ext uri="{FF2B5EF4-FFF2-40B4-BE49-F238E27FC236}">
                <a16:creationId xmlns:a16="http://schemas.microsoft.com/office/drawing/2014/main" xmlns="" id="{4CE0A7D7-06E5-3F08-3784-5F0FED39F4D1}"/>
              </a:ext>
            </a:extLst>
          </p:cNvPr>
          <p:cNvSpPr txBox="1"/>
          <p:nvPr/>
        </p:nvSpPr>
        <p:spPr>
          <a:xfrm>
            <a:off x="124981" y="5596368"/>
            <a:ext cx="12763800" cy="2339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5300" b="1">
                <a:solidFill>
                  <a:srgbClr val="002060"/>
                </a:solidFill>
                <a:ea typeface="Century Gothic"/>
                <a:sym typeface="Century Gothic"/>
              </a:rPr>
              <a:t>Equipamentos</a:t>
            </a:r>
            <a:endParaRPr sz="3900">
              <a:solidFill>
                <a:srgbClr val="002060"/>
              </a:solidFill>
              <a:ea typeface="Century Gothic"/>
              <a:sym typeface="Century Gothic"/>
            </a:endParaRPr>
          </a:p>
          <a:p>
            <a:pPr marL="457200" marR="0" lvl="0" indent="-463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700"/>
              <a:buFont typeface="Century Gothic"/>
              <a:buChar char="-"/>
            </a:pPr>
            <a:r>
              <a:rPr lang="pt-BR" sz="3700">
                <a:solidFill>
                  <a:srgbClr val="002060"/>
                </a:solidFill>
                <a:ea typeface="Century Gothic"/>
                <a:sym typeface="Century Gothic"/>
              </a:rPr>
              <a:t>5 Centros de Referência de Assistência Social (CRAS)</a:t>
            </a:r>
            <a:endParaRPr sz="3700">
              <a:solidFill>
                <a:srgbClr val="002060"/>
              </a:solidFill>
              <a:ea typeface="Century Gothic"/>
              <a:sym typeface="Century Gothic"/>
            </a:endParaRPr>
          </a:p>
          <a:p>
            <a:pPr marL="457200" marR="0" lvl="0" indent="-463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700"/>
              <a:buFont typeface="Century Gothic"/>
              <a:buChar char="-"/>
            </a:pPr>
            <a:r>
              <a:rPr lang="pt-BR" sz="3700">
                <a:solidFill>
                  <a:srgbClr val="002060"/>
                </a:solidFill>
                <a:ea typeface="Century Gothic"/>
                <a:sym typeface="Century Gothic"/>
              </a:rPr>
              <a:t>3 Centros de Convivência</a:t>
            </a:r>
            <a:endParaRPr sz="3700">
              <a:solidFill>
                <a:srgbClr val="002060"/>
              </a:solidFill>
              <a:ea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776134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A1C9674-013F-6006-64E9-9BF063804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1;g3471faf1fc7_0_8">
            <a:extLst>
              <a:ext uri="{FF2B5EF4-FFF2-40B4-BE49-F238E27FC236}">
                <a16:creationId xmlns:a16="http://schemas.microsoft.com/office/drawing/2014/main" xmlns="" id="{B2DD18FB-F50E-7FA8-8DFE-51BE30427CC0}"/>
              </a:ext>
            </a:extLst>
          </p:cNvPr>
          <p:cNvSpPr txBox="1"/>
          <p:nvPr/>
        </p:nvSpPr>
        <p:spPr>
          <a:xfrm>
            <a:off x="326474" y="3705410"/>
            <a:ext cx="12288300" cy="451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546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000"/>
              <a:buFont typeface="Century Gothic"/>
              <a:buChar char="●"/>
            </a:pPr>
            <a:r>
              <a:rPr lang="pt-BR" sz="5000">
                <a:solidFill>
                  <a:srgbClr val="002060"/>
                </a:solidFill>
                <a:ea typeface="Century Gothic"/>
                <a:sym typeface="Century Gothic"/>
              </a:rPr>
              <a:t>CRAS CENTRO - </a:t>
            </a:r>
            <a:r>
              <a:rPr lang="pt-BR" sz="3800" i="1">
                <a:solidFill>
                  <a:srgbClr val="002060"/>
                </a:solidFill>
                <a:ea typeface="Century Gothic"/>
                <a:sym typeface="Century Gothic"/>
              </a:rPr>
              <a:t>42 bairros atendidos</a:t>
            </a:r>
            <a:endParaRPr sz="5000">
              <a:solidFill>
                <a:srgbClr val="002060"/>
              </a:solidFill>
              <a:ea typeface="Century Gothic"/>
              <a:sym typeface="Century Gothic"/>
            </a:endParaRPr>
          </a:p>
          <a:p>
            <a:pPr marL="457200" marR="0" lvl="0" indent="-546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000"/>
              <a:buFont typeface="Century Gothic"/>
              <a:buChar char="●"/>
            </a:pPr>
            <a:r>
              <a:rPr lang="pt-BR" sz="5000">
                <a:solidFill>
                  <a:srgbClr val="002060"/>
                </a:solidFill>
                <a:ea typeface="Century Gothic"/>
                <a:sym typeface="Century Gothic"/>
              </a:rPr>
              <a:t>CRAS NORTE - </a:t>
            </a:r>
            <a:r>
              <a:rPr lang="pt-BR" sz="3800" i="1">
                <a:solidFill>
                  <a:srgbClr val="002060"/>
                </a:solidFill>
                <a:ea typeface="Century Gothic"/>
                <a:sym typeface="Century Gothic"/>
              </a:rPr>
              <a:t>9 bairros atendidos</a:t>
            </a:r>
            <a:endParaRPr sz="3800" i="1">
              <a:solidFill>
                <a:srgbClr val="002060"/>
              </a:solidFill>
              <a:ea typeface="Century Gothic"/>
              <a:sym typeface="Century Gothic"/>
            </a:endParaRPr>
          </a:p>
          <a:p>
            <a:pPr marL="457200" marR="0" lvl="0" indent="-546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000"/>
              <a:buFont typeface="Century Gothic"/>
              <a:buChar char="●"/>
            </a:pPr>
            <a:r>
              <a:rPr lang="pt-BR" sz="5000">
                <a:solidFill>
                  <a:srgbClr val="002060"/>
                </a:solidFill>
                <a:ea typeface="Century Gothic"/>
                <a:sym typeface="Century Gothic"/>
              </a:rPr>
              <a:t>CRAS SUL - </a:t>
            </a:r>
            <a:r>
              <a:rPr lang="pt-BR" sz="3800">
                <a:solidFill>
                  <a:srgbClr val="002060"/>
                </a:solidFill>
                <a:ea typeface="Century Gothic"/>
                <a:sym typeface="Century Gothic"/>
              </a:rPr>
              <a:t>1</a:t>
            </a:r>
            <a:r>
              <a:rPr lang="pt-BR" sz="3800" i="1">
                <a:solidFill>
                  <a:srgbClr val="002060"/>
                </a:solidFill>
                <a:ea typeface="Century Gothic"/>
                <a:sym typeface="Century Gothic"/>
              </a:rPr>
              <a:t>9 bairros atendidos</a:t>
            </a:r>
            <a:endParaRPr sz="5000">
              <a:solidFill>
                <a:srgbClr val="002060"/>
              </a:solidFill>
              <a:ea typeface="Century Gothic"/>
              <a:sym typeface="Century Gothic"/>
            </a:endParaRPr>
          </a:p>
          <a:p>
            <a:pPr marL="457200" marR="0" lvl="0" indent="-546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000"/>
              <a:buFont typeface="Century Gothic"/>
              <a:buChar char="●"/>
            </a:pPr>
            <a:r>
              <a:rPr lang="pt-BR" sz="5000">
                <a:solidFill>
                  <a:srgbClr val="002060"/>
                </a:solidFill>
                <a:ea typeface="Century Gothic"/>
                <a:sym typeface="Century Gothic"/>
              </a:rPr>
              <a:t>CRAS LESTE - </a:t>
            </a:r>
            <a:r>
              <a:rPr lang="pt-BR" sz="3800" i="1">
                <a:solidFill>
                  <a:srgbClr val="002060"/>
                </a:solidFill>
                <a:ea typeface="Century Gothic"/>
                <a:sym typeface="Century Gothic"/>
              </a:rPr>
              <a:t>32 bairros atendidos</a:t>
            </a:r>
            <a:endParaRPr sz="5000">
              <a:solidFill>
                <a:srgbClr val="002060"/>
              </a:solidFill>
              <a:ea typeface="Century Gothic"/>
              <a:sym typeface="Century Gothic"/>
            </a:endParaRPr>
          </a:p>
          <a:p>
            <a:pPr marL="457200" marR="0" lvl="0" indent="-546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000"/>
              <a:buFont typeface="Century Gothic"/>
              <a:buChar char="●"/>
            </a:pPr>
            <a:r>
              <a:rPr lang="pt-BR" sz="5000">
                <a:solidFill>
                  <a:srgbClr val="002060"/>
                </a:solidFill>
                <a:ea typeface="Century Gothic"/>
                <a:sym typeface="Century Gothic"/>
              </a:rPr>
              <a:t>CRAS OESTE - </a:t>
            </a:r>
            <a:r>
              <a:rPr lang="pt-BR" sz="3800" i="1">
                <a:solidFill>
                  <a:srgbClr val="002060"/>
                </a:solidFill>
                <a:ea typeface="Century Gothic"/>
                <a:sym typeface="Century Gothic"/>
              </a:rPr>
              <a:t>76 bairros atendidos</a:t>
            </a:r>
            <a:endParaRPr sz="5000">
              <a:solidFill>
                <a:srgbClr val="002060"/>
              </a:solidFill>
              <a:ea typeface="Century Gothic"/>
              <a:sym typeface="Century Gothic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9781CC3E-103D-DD4D-E90A-4B6AD20AD264}"/>
              </a:ext>
            </a:extLst>
          </p:cNvPr>
          <p:cNvSpPr/>
          <p:nvPr/>
        </p:nvSpPr>
        <p:spPr bwMode="auto">
          <a:xfrm>
            <a:off x="10013509" y="506404"/>
            <a:ext cx="2740605" cy="914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4" name="Google Shape;100;g3471faf1fc7_0_8">
            <a:extLst>
              <a:ext uri="{FF2B5EF4-FFF2-40B4-BE49-F238E27FC236}">
                <a16:creationId xmlns:a16="http://schemas.microsoft.com/office/drawing/2014/main" xmlns="" id="{067F5EBF-D0DC-92A1-F113-D7EC08BBF4D7}"/>
              </a:ext>
            </a:extLst>
          </p:cNvPr>
          <p:cNvSpPr txBox="1"/>
          <p:nvPr/>
        </p:nvSpPr>
        <p:spPr>
          <a:xfrm>
            <a:off x="330680" y="506616"/>
            <a:ext cx="12288300" cy="241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7700" b="1">
                <a:solidFill>
                  <a:srgbClr val="002060"/>
                </a:solidFill>
                <a:ea typeface="Century Gothic"/>
                <a:sym typeface="Century Gothic"/>
              </a:rPr>
              <a:t>CRAS - </a:t>
            </a:r>
            <a:r>
              <a:rPr lang="pt-BR" sz="5400">
                <a:solidFill>
                  <a:srgbClr val="002060"/>
                </a:solidFill>
                <a:ea typeface="Century Gothic"/>
                <a:sym typeface="Century Gothic"/>
              </a:rPr>
              <a:t>Porta de entrada para programas e serviços.</a:t>
            </a:r>
            <a:endParaRPr sz="2300" i="0" u="none" strike="noStrike" cap="none">
              <a:solidFill>
                <a:srgbClr val="002060"/>
              </a:solidFill>
              <a:ea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043009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g304cb62946f_0_4" descr="cabecalho PMJ 2 COM BRASÃO.pdf"/>
          <p:cNvPicPr preferRelativeResize="0"/>
          <p:nvPr/>
        </p:nvPicPr>
        <p:blipFill rotWithShape="1">
          <a:blip r:embed="rId3">
            <a:alphaModFix/>
          </a:blip>
          <a:srcRect t="72628"/>
          <a:stretch/>
        </p:blipFill>
        <p:spPr>
          <a:xfrm>
            <a:off x="-5526" y="9246525"/>
            <a:ext cx="13010325" cy="101883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304cb62946f_0_4"/>
          <p:cNvSpPr txBox="1"/>
          <p:nvPr/>
        </p:nvSpPr>
        <p:spPr>
          <a:xfrm>
            <a:off x="238913" y="347100"/>
            <a:ext cx="12288300" cy="1260305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66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CRAS CENTRO</a:t>
            </a:r>
            <a:endParaRPr sz="1200" i="0" u="none" strike="noStrike" cap="none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109" name="Google Shape;109;g304cb62946f_0_4" title="unnamed.jpg"/>
          <p:cNvPicPr preferRelativeResize="0"/>
          <p:nvPr/>
        </p:nvPicPr>
        <p:blipFill rotWithShape="1">
          <a:blip r:embed="rId4">
            <a:alphaModFix/>
          </a:blip>
          <a:srcRect l="30151" t="20569" r="16065" b="17249"/>
          <a:stretch/>
        </p:blipFill>
        <p:spPr>
          <a:xfrm>
            <a:off x="95413" y="2291625"/>
            <a:ext cx="4862500" cy="448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304cb62946f_0_4"/>
          <p:cNvSpPr txBox="1"/>
          <p:nvPr/>
        </p:nvSpPr>
        <p:spPr>
          <a:xfrm>
            <a:off x="6378988" y="2367825"/>
            <a:ext cx="6378000" cy="733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Avenida 9 de Julho, 500, Centro</a:t>
            </a:r>
            <a:endParaRPr sz="40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111" name="Google Shape;111;g304cb62946f_0_4" title="emai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8100" y="5984349"/>
            <a:ext cx="867950" cy="86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304cb62946f_0_4" title="locatio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58640" y="2241650"/>
            <a:ext cx="867950" cy="86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304cb62946f_0_4" title="phone-call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71905" y="4049913"/>
            <a:ext cx="867950" cy="86795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304cb62946f_0_4"/>
          <p:cNvSpPr txBox="1"/>
          <p:nvPr/>
        </p:nvSpPr>
        <p:spPr>
          <a:xfrm>
            <a:off x="6378988" y="3596950"/>
            <a:ext cx="6467400" cy="183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3951-0497 </a:t>
            </a:r>
            <a:b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</a:b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3956-6027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99145-2609 - Institucional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115" name="Google Shape;115;g304cb62946f_0_4"/>
          <p:cNvSpPr txBox="1"/>
          <p:nvPr/>
        </p:nvSpPr>
        <p:spPr>
          <a:xfrm>
            <a:off x="6441988" y="6095075"/>
            <a:ext cx="64674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cras.centro@jacarei.sp.gov.br</a:t>
            </a:r>
            <a:endParaRPr sz="39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116" name="Google Shape;116;g304cb62946f_0_4"/>
          <p:cNvSpPr txBox="1"/>
          <p:nvPr/>
        </p:nvSpPr>
        <p:spPr>
          <a:xfrm>
            <a:off x="343325" y="7855850"/>
            <a:ext cx="8306700" cy="62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Horário de funcionamento: 08:00 às 17:00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304cb62946f_0_23" descr="cabecalho PMJ 2 COM BRASÃO.pdf"/>
          <p:cNvPicPr preferRelativeResize="0"/>
          <p:nvPr/>
        </p:nvPicPr>
        <p:blipFill rotWithShape="1">
          <a:blip r:embed="rId3">
            <a:alphaModFix/>
          </a:blip>
          <a:srcRect t="69264"/>
          <a:stretch/>
        </p:blipFill>
        <p:spPr>
          <a:xfrm>
            <a:off x="-5526" y="9184200"/>
            <a:ext cx="13010325" cy="105105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304cb62946f_0_23"/>
          <p:cNvSpPr txBox="1"/>
          <p:nvPr/>
        </p:nvSpPr>
        <p:spPr>
          <a:xfrm>
            <a:off x="238913" y="347100"/>
            <a:ext cx="12288300" cy="1260305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66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CRAS NORTE</a:t>
            </a:r>
            <a:endParaRPr sz="1200" i="0" u="none" strike="noStrike" cap="none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124" name="Google Shape;124;g304cb62946f_0_23"/>
          <p:cNvSpPr txBox="1"/>
          <p:nvPr/>
        </p:nvSpPr>
        <p:spPr>
          <a:xfrm>
            <a:off x="6354988" y="2063025"/>
            <a:ext cx="63780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Rua Joaquim Machado Gomes Sobrinho, 151, Parque Meia-Lua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125" name="Google Shape;125;g304cb62946f_0_23" title="emai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0300" y="5984349"/>
            <a:ext cx="867950" cy="86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04cb62946f_0_23" title="locati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0840" y="2241650"/>
            <a:ext cx="867950" cy="86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304cb62946f_0_23" title="phone-call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4105" y="4049913"/>
            <a:ext cx="867950" cy="86795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304cb62946f_0_23"/>
          <p:cNvSpPr txBox="1"/>
          <p:nvPr/>
        </p:nvSpPr>
        <p:spPr>
          <a:xfrm>
            <a:off x="6431188" y="3825550"/>
            <a:ext cx="64674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3953-4905</a:t>
            </a:r>
            <a:b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</a:b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99155-0257 - Institucional</a:t>
            </a:r>
            <a:endParaRPr sz="40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129" name="Google Shape;129;g304cb62946f_0_23"/>
          <p:cNvSpPr txBox="1"/>
          <p:nvPr/>
        </p:nvSpPr>
        <p:spPr>
          <a:xfrm>
            <a:off x="6494188" y="6095075"/>
            <a:ext cx="64674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cras.norte@jacarei.sp.gov.br</a:t>
            </a:r>
            <a:endParaRPr sz="39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130" name="Google Shape;130;g304cb62946f_0_23"/>
          <p:cNvSpPr txBox="1"/>
          <p:nvPr/>
        </p:nvSpPr>
        <p:spPr>
          <a:xfrm>
            <a:off x="343325" y="7888925"/>
            <a:ext cx="8306700" cy="62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Horário de funcionamento: 08:00 às 17:00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131" name="Google Shape;131;g304cb62946f_0_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213" y="2499625"/>
            <a:ext cx="5003841" cy="4165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04cb62946f_0_42"/>
          <p:cNvSpPr txBox="1"/>
          <p:nvPr/>
        </p:nvSpPr>
        <p:spPr>
          <a:xfrm>
            <a:off x="238913" y="347100"/>
            <a:ext cx="12288300" cy="1260305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6600" b="1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CRAS SUL</a:t>
            </a:r>
            <a:endParaRPr sz="1200" i="0" u="none" strike="noStrike" cap="none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139" name="Google Shape;139;g304cb62946f_0_42"/>
          <p:cNvSpPr txBox="1"/>
          <p:nvPr/>
        </p:nvSpPr>
        <p:spPr>
          <a:xfrm>
            <a:off x="6550700" y="2063025"/>
            <a:ext cx="63780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Rua Julieta de Mancilha Passos, 45, Jardim Novo Amanhecer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140" name="Google Shape;140;g304cb62946f_0_42" title="emai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6013" y="5984349"/>
            <a:ext cx="867950" cy="86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304cb62946f_0_42" title="locati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6553" y="2241650"/>
            <a:ext cx="867950" cy="86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304cb62946f_0_42" title="phone-cal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9817" y="4049913"/>
            <a:ext cx="867950" cy="86795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304cb62946f_0_42"/>
          <p:cNvSpPr txBox="1"/>
          <p:nvPr/>
        </p:nvSpPr>
        <p:spPr>
          <a:xfrm>
            <a:off x="6626900" y="3825550"/>
            <a:ext cx="6467400" cy="128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3959-2482</a:t>
            </a:r>
            <a:b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</a:br>
            <a:r>
              <a:rPr lang="pt-BR" sz="31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(12) 99162-9743 - Institucional</a:t>
            </a:r>
            <a:endParaRPr sz="31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144" name="Google Shape;144;g304cb62946f_0_42"/>
          <p:cNvSpPr txBox="1"/>
          <p:nvPr/>
        </p:nvSpPr>
        <p:spPr>
          <a:xfrm>
            <a:off x="6689900" y="6095075"/>
            <a:ext cx="64674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cras.sul@jacarei.sp.gov.br</a:t>
            </a:r>
            <a:endParaRPr sz="39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sp>
        <p:nvSpPr>
          <p:cNvPr id="145" name="Google Shape;145;g304cb62946f_0_42"/>
          <p:cNvSpPr txBox="1"/>
          <p:nvPr/>
        </p:nvSpPr>
        <p:spPr>
          <a:xfrm>
            <a:off x="343325" y="7812725"/>
            <a:ext cx="8306700" cy="62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002060"/>
                </a:solidFill>
                <a:latin typeface="Arial"/>
                <a:ea typeface="Century Gothic"/>
                <a:cs typeface="Arial"/>
                <a:sym typeface="Century Gothic"/>
              </a:rPr>
              <a:t>Horário de funcionamento: 08:00 às 17:00</a:t>
            </a:r>
            <a:endParaRPr sz="3400">
              <a:solidFill>
                <a:srgbClr val="002060"/>
              </a:solidFill>
              <a:latin typeface="Arial"/>
              <a:ea typeface="Century Gothic"/>
              <a:cs typeface="Arial"/>
              <a:sym typeface="Century Gothic"/>
            </a:endParaRPr>
          </a:p>
        </p:txBody>
      </p:sp>
      <p:pic>
        <p:nvPicPr>
          <p:cNvPr id="146" name="Google Shape;146;g304cb62946f_0_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325" y="2359875"/>
            <a:ext cx="4861576" cy="420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2;g304cb62946f_0_23" descr="cabecalho PMJ 2 COM BRASÃO.pdf">
            <a:extLst>
              <a:ext uri="{FF2B5EF4-FFF2-40B4-BE49-F238E27FC236}">
                <a16:creationId xmlns:a16="http://schemas.microsoft.com/office/drawing/2014/main" xmlns="" id="{FC15DFD5-9032-BD7F-2A57-77FB4C6C1A4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69264"/>
          <a:stretch/>
        </p:blipFill>
        <p:spPr>
          <a:xfrm>
            <a:off x="-5526" y="9184200"/>
            <a:ext cx="13010325" cy="1051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a do Offic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4336</TotalTime>
  <Words>1520</Words>
  <Application>Microsoft Office PowerPoint</Application>
  <PresentationFormat>Personalizar</PresentationFormat>
  <Paragraphs>451</Paragraphs>
  <Slides>46</Slides>
  <Notes>46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47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Sandra Ap Lopes Ferreira de Souza</dc:creator>
  <cp:lastModifiedBy>Sandra Aparecida Lopes Ferreira de Souza</cp:lastModifiedBy>
  <cp:revision>709</cp:revision>
  <cp:lastPrinted>2025-11-18T17:04:33Z</cp:lastPrinted>
  <dcterms:created xsi:type="dcterms:W3CDTF">1601-01-01T00:00:00Z</dcterms:created>
  <dcterms:modified xsi:type="dcterms:W3CDTF">2025-11-24T15:01:42Z</dcterms:modified>
</cp:coreProperties>
</file>