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1" r:id="rId2"/>
    <p:sldId id="257" r:id="rId3"/>
    <p:sldId id="270" r:id="rId4"/>
    <p:sldId id="262" r:id="rId5"/>
    <p:sldId id="264" r:id="rId6"/>
    <p:sldId id="263" r:id="rId7"/>
    <p:sldId id="266" r:id="rId8"/>
    <p:sldId id="267" r:id="rId9"/>
    <p:sldId id="275" r:id="rId10"/>
    <p:sldId id="268" r:id="rId11"/>
    <p:sldId id="271" r:id="rId12"/>
    <p:sldId id="269" r:id="rId13"/>
    <p:sldId id="272" r:id="rId14"/>
    <p:sldId id="274" r:id="rId15"/>
    <p:sldId id="273" r:id="rId16"/>
    <p:sldId id="277" r:id="rId17"/>
    <p:sldId id="276" r:id="rId1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A4B747-1056-4198-BFF1-D033936A4FB3}" v="151" dt="2018-10-27T20:53:28.2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gner Castro" userId="8785c2aef170814b" providerId="LiveId" clId="{AEA4B747-1056-4198-BFF1-D033936A4FB3}"/>
    <pc:docChg chg="undo custSel addSld modSld sldOrd">
      <pc:chgData name="Wagner Castro" userId="8785c2aef170814b" providerId="LiveId" clId="{AEA4B747-1056-4198-BFF1-D033936A4FB3}" dt="2018-10-27T20:53:28.219" v="234"/>
      <pc:docMkLst>
        <pc:docMk/>
      </pc:docMkLst>
      <pc:sldChg chg="modTransition modAnim">
        <pc:chgData name="Wagner Castro" userId="8785c2aef170814b" providerId="LiveId" clId="{AEA4B747-1056-4198-BFF1-D033936A4FB3}" dt="2018-10-27T20:46:09.949" v="168"/>
        <pc:sldMkLst>
          <pc:docMk/>
          <pc:sldMk cId="0" sldId="257"/>
        </pc:sldMkLst>
      </pc:sldChg>
      <pc:sldChg chg="modTransition">
        <pc:chgData name="Wagner Castro" userId="8785c2aef170814b" providerId="LiveId" clId="{AEA4B747-1056-4198-BFF1-D033936A4FB3}" dt="2018-10-27T20:45:43.123" v="167"/>
        <pc:sldMkLst>
          <pc:docMk/>
          <pc:sldMk cId="0" sldId="261"/>
        </pc:sldMkLst>
      </pc:sldChg>
      <pc:sldChg chg="modTransition">
        <pc:chgData name="Wagner Castro" userId="8785c2aef170814b" providerId="LiveId" clId="{AEA4B747-1056-4198-BFF1-D033936A4FB3}" dt="2018-10-27T20:46:51.869" v="172"/>
        <pc:sldMkLst>
          <pc:docMk/>
          <pc:sldMk cId="3320424936" sldId="262"/>
        </pc:sldMkLst>
      </pc:sldChg>
      <pc:sldChg chg="modTransition">
        <pc:chgData name="Wagner Castro" userId="8785c2aef170814b" providerId="LiveId" clId="{AEA4B747-1056-4198-BFF1-D033936A4FB3}" dt="2018-10-27T20:46:59.318" v="173"/>
        <pc:sldMkLst>
          <pc:docMk/>
          <pc:sldMk cId="1101201956" sldId="263"/>
        </pc:sldMkLst>
      </pc:sldChg>
      <pc:sldChg chg="modTransition">
        <pc:chgData name="Wagner Castro" userId="8785c2aef170814b" providerId="LiveId" clId="{AEA4B747-1056-4198-BFF1-D033936A4FB3}" dt="2018-10-27T20:47:04.302" v="174"/>
        <pc:sldMkLst>
          <pc:docMk/>
          <pc:sldMk cId="1855060964" sldId="264"/>
        </pc:sldMkLst>
      </pc:sldChg>
      <pc:sldChg chg="modTransition">
        <pc:chgData name="Wagner Castro" userId="8785c2aef170814b" providerId="LiveId" clId="{AEA4B747-1056-4198-BFF1-D033936A4FB3}" dt="2018-10-27T20:47:11.498" v="175"/>
        <pc:sldMkLst>
          <pc:docMk/>
          <pc:sldMk cId="3116717061" sldId="265"/>
        </pc:sldMkLst>
      </pc:sldChg>
      <pc:sldChg chg="modSp modTransition modAnim">
        <pc:chgData name="Wagner Castro" userId="8785c2aef170814b" providerId="LiveId" clId="{AEA4B747-1056-4198-BFF1-D033936A4FB3}" dt="2018-10-27T20:47:16.563" v="176"/>
        <pc:sldMkLst>
          <pc:docMk/>
          <pc:sldMk cId="1670533806" sldId="266"/>
        </pc:sldMkLst>
        <pc:spChg chg="mod">
          <ac:chgData name="Wagner Castro" userId="8785c2aef170814b" providerId="LiveId" clId="{AEA4B747-1056-4198-BFF1-D033936A4FB3}" dt="2018-10-27T20:36:01.380" v="40" actId="14100"/>
          <ac:spMkLst>
            <pc:docMk/>
            <pc:sldMk cId="1670533806" sldId="266"/>
            <ac:spMk id="2" creationId="{049DB29F-3B62-4CF7-9548-21C9D2AF444A}"/>
          </ac:spMkLst>
        </pc:spChg>
      </pc:sldChg>
      <pc:sldChg chg="modTransition modAnim">
        <pc:chgData name="Wagner Castro" userId="8785c2aef170814b" providerId="LiveId" clId="{AEA4B747-1056-4198-BFF1-D033936A4FB3}" dt="2018-10-27T20:47:23.375" v="177"/>
        <pc:sldMkLst>
          <pc:docMk/>
          <pc:sldMk cId="2939071191" sldId="267"/>
        </pc:sldMkLst>
      </pc:sldChg>
      <pc:sldChg chg="addSp modSp modTransition modAnim">
        <pc:chgData name="Wagner Castro" userId="8785c2aef170814b" providerId="LiveId" clId="{AEA4B747-1056-4198-BFF1-D033936A4FB3}" dt="2018-10-27T20:53:05.733" v="231"/>
        <pc:sldMkLst>
          <pc:docMk/>
          <pc:sldMk cId="3068797214" sldId="268"/>
        </pc:sldMkLst>
        <pc:spChg chg="mod">
          <ac:chgData name="Wagner Castro" userId="8785c2aef170814b" providerId="LiveId" clId="{AEA4B747-1056-4198-BFF1-D033936A4FB3}" dt="2018-10-27T20:38:28.208" v="57"/>
          <ac:spMkLst>
            <pc:docMk/>
            <pc:sldMk cId="3068797214" sldId="268"/>
            <ac:spMk id="2" creationId="{3D9F2C75-B8E8-4386-96D3-6E7D7207E8FB}"/>
          </ac:spMkLst>
        </pc:spChg>
        <pc:spChg chg="add mod">
          <ac:chgData name="Wagner Castro" userId="8785c2aef170814b" providerId="LiveId" clId="{AEA4B747-1056-4198-BFF1-D033936A4FB3}" dt="2018-10-27T20:38:39.739" v="60" actId="14100"/>
          <ac:spMkLst>
            <pc:docMk/>
            <pc:sldMk cId="3068797214" sldId="268"/>
            <ac:spMk id="8" creationId="{5AEA9492-AECF-40D6-A282-AA299378EBB3}"/>
          </ac:spMkLst>
        </pc:spChg>
      </pc:sldChg>
      <pc:sldChg chg="addSp modSp ord modTransition modAnim">
        <pc:chgData name="Wagner Castro" userId="8785c2aef170814b" providerId="LiveId" clId="{AEA4B747-1056-4198-BFF1-D033936A4FB3}" dt="2018-10-27T20:48:36.994" v="183"/>
        <pc:sldMkLst>
          <pc:docMk/>
          <pc:sldMk cId="1579041061" sldId="269"/>
        </pc:sldMkLst>
        <pc:spChg chg="mod">
          <ac:chgData name="Wagner Castro" userId="8785c2aef170814b" providerId="LiveId" clId="{AEA4B747-1056-4198-BFF1-D033936A4FB3}" dt="2018-10-27T20:44:18.056" v="157" actId="20577"/>
          <ac:spMkLst>
            <pc:docMk/>
            <pc:sldMk cId="1579041061" sldId="269"/>
            <ac:spMk id="8" creationId="{187C3445-B681-4F2F-950F-6A5F71352B1B}"/>
          </ac:spMkLst>
        </pc:spChg>
        <pc:spChg chg="add mod">
          <ac:chgData name="Wagner Castro" userId="8785c2aef170814b" providerId="LiveId" clId="{AEA4B747-1056-4198-BFF1-D033936A4FB3}" dt="2018-10-27T20:43:51.183" v="151" actId="20577"/>
          <ac:spMkLst>
            <pc:docMk/>
            <pc:sldMk cId="1579041061" sldId="269"/>
            <ac:spMk id="9" creationId="{EA122786-64C1-4CAE-8CD2-FB48FF956DC2}"/>
          </ac:spMkLst>
        </pc:spChg>
        <pc:spChg chg="add mod">
          <ac:chgData name="Wagner Castro" userId="8785c2aef170814b" providerId="LiveId" clId="{AEA4B747-1056-4198-BFF1-D033936A4FB3}" dt="2018-10-27T20:43:45.025" v="146" actId="20577"/>
          <ac:spMkLst>
            <pc:docMk/>
            <pc:sldMk cId="1579041061" sldId="269"/>
            <ac:spMk id="10" creationId="{BC827AC7-8117-42C2-BA98-25F84BB66CF9}"/>
          </ac:spMkLst>
        </pc:spChg>
        <pc:spChg chg="add mod">
          <ac:chgData name="Wagner Castro" userId="8785c2aef170814b" providerId="LiveId" clId="{AEA4B747-1056-4198-BFF1-D033936A4FB3}" dt="2018-10-27T20:42:44.172" v="113" actId="20577"/>
          <ac:spMkLst>
            <pc:docMk/>
            <pc:sldMk cId="1579041061" sldId="269"/>
            <ac:spMk id="11" creationId="{BB5720DA-45D9-4E9A-993D-14E808DAF304}"/>
          </ac:spMkLst>
        </pc:spChg>
        <pc:spChg chg="add mod">
          <ac:chgData name="Wagner Castro" userId="8785c2aef170814b" providerId="LiveId" clId="{AEA4B747-1056-4198-BFF1-D033936A4FB3}" dt="2018-10-27T20:43:21.012" v="132" actId="1076"/>
          <ac:spMkLst>
            <pc:docMk/>
            <pc:sldMk cId="1579041061" sldId="269"/>
            <ac:spMk id="12" creationId="{F3FEAB9C-FD7D-4DF4-B059-B9EABD8C51FB}"/>
          </ac:spMkLst>
        </pc:spChg>
        <pc:spChg chg="add mod">
          <ac:chgData name="Wagner Castro" userId="8785c2aef170814b" providerId="LiveId" clId="{AEA4B747-1056-4198-BFF1-D033936A4FB3}" dt="2018-10-27T20:43:31.891" v="141" actId="20577"/>
          <ac:spMkLst>
            <pc:docMk/>
            <pc:sldMk cId="1579041061" sldId="269"/>
            <ac:spMk id="13" creationId="{26E39221-2E18-4699-B716-2A0D42E628AC}"/>
          </ac:spMkLst>
        </pc:spChg>
      </pc:sldChg>
      <pc:sldChg chg="addSp modSp modTransition modAnim">
        <pc:chgData name="Wagner Castro" userId="8785c2aef170814b" providerId="LiveId" clId="{AEA4B747-1056-4198-BFF1-D033936A4FB3}" dt="2018-10-27T20:46:43.437" v="171"/>
        <pc:sldMkLst>
          <pc:docMk/>
          <pc:sldMk cId="4231720895" sldId="270"/>
        </pc:sldMkLst>
        <pc:spChg chg="mod">
          <ac:chgData name="Wagner Castro" userId="8785c2aef170814b" providerId="LiveId" clId="{AEA4B747-1056-4198-BFF1-D033936A4FB3}" dt="2018-10-27T20:33:03.009" v="17" actId="1076"/>
          <ac:spMkLst>
            <pc:docMk/>
            <pc:sldMk cId="4231720895" sldId="270"/>
            <ac:spMk id="2" creationId="{DAEE6EA2-92BD-42B7-8737-0EF73426CB73}"/>
          </ac:spMkLst>
        </pc:spChg>
        <pc:spChg chg="add mod">
          <ac:chgData name="Wagner Castro" userId="8785c2aef170814b" providerId="LiveId" clId="{AEA4B747-1056-4198-BFF1-D033936A4FB3}" dt="2018-10-27T20:33:04.858" v="18" actId="1076"/>
          <ac:spMkLst>
            <pc:docMk/>
            <pc:sldMk cId="4231720895" sldId="270"/>
            <ac:spMk id="3" creationId="{84B2F897-767A-4A21-99EB-67579BF15A91}"/>
          </ac:spMkLst>
        </pc:spChg>
        <pc:spChg chg="add mod">
          <ac:chgData name="Wagner Castro" userId="8785c2aef170814b" providerId="LiveId" clId="{AEA4B747-1056-4198-BFF1-D033936A4FB3}" dt="2018-10-27T20:33:08.515" v="19" actId="1076"/>
          <ac:spMkLst>
            <pc:docMk/>
            <pc:sldMk cId="4231720895" sldId="270"/>
            <ac:spMk id="7" creationId="{FC445039-A6E5-4CCD-84F1-BE4FD6EF96AC}"/>
          </ac:spMkLst>
        </pc:spChg>
        <pc:spChg chg="add mod">
          <ac:chgData name="Wagner Castro" userId="8785c2aef170814b" providerId="LiveId" clId="{AEA4B747-1056-4198-BFF1-D033936A4FB3}" dt="2018-10-27T20:33:00.040" v="16" actId="1076"/>
          <ac:spMkLst>
            <pc:docMk/>
            <pc:sldMk cId="4231720895" sldId="270"/>
            <ac:spMk id="8" creationId="{9F985777-FD2C-4CCF-874B-8D7D55C05324}"/>
          </ac:spMkLst>
        </pc:spChg>
      </pc:sldChg>
      <pc:sldChg chg="addSp modSp modTransition modAnim">
        <pc:chgData name="Wagner Castro" userId="8785c2aef170814b" providerId="LiveId" clId="{AEA4B747-1056-4198-BFF1-D033936A4FB3}" dt="2018-10-27T20:53:28.219" v="234"/>
        <pc:sldMkLst>
          <pc:docMk/>
          <pc:sldMk cId="3049422872" sldId="271"/>
        </pc:sldMkLst>
        <pc:spChg chg="mod">
          <ac:chgData name="Wagner Castro" userId="8785c2aef170814b" providerId="LiveId" clId="{AEA4B747-1056-4198-BFF1-D033936A4FB3}" dt="2018-10-27T20:40:49.725" v="80" actId="14100"/>
          <ac:spMkLst>
            <pc:docMk/>
            <pc:sldMk cId="3049422872" sldId="271"/>
            <ac:spMk id="2" creationId="{3D9F2C75-B8E8-4386-96D3-6E7D7207E8FB}"/>
          </ac:spMkLst>
        </pc:spChg>
        <pc:spChg chg="add mod">
          <ac:chgData name="Wagner Castro" userId="8785c2aef170814b" providerId="LiveId" clId="{AEA4B747-1056-4198-BFF1-D033936A4FB3}" dt="2018-10-27T20:40:32.078" v="79" actId="14100"/>
          <ac:spMkLst>
            <pc:docMk/>
            <pc:sldMk cId="3049422872" sldId="271"/>
            <ac:spMk id="8" creationId="{BC4C079F-9B83-4988-840D-58C3DA973A84}"/>
          </ac:spMkLst>
        </pc:spChg>
      </pc:sldChg>
      <pc:sldChg chg="modTransition modAnim">
        <pc:chgData name="Wagner Castro" userId="8785c2aef170814b" providerId="LiveId" clId="{AEA4B747-1056-4198-BFF1-D033936A4FB3}" dt="2018-10-27T20:48:16.139" v="182"/>
        <pc:sldMkLst>
          <pc:docMk/>
          <pc:sldMk cId="970453617" sldId="272"/>
        </pc:sldMkLst>
      </pc:sldChg>
      <pc:sldChg chg="delSp modSp add delAnim">
        <pc:chgData name="Wagner Castro" userId="8785c2aef170814b" providerId="LiveId" clId="{AEA4B747-1056-4198-BFF1-D033936A4FB3}" dt="2018-10-27T20:52:34.134" v="229" actId="20577"/>
        <pc:sldMkLst>
          <pc:docMk/>
          <pc:sldMk cId="609841121" sldId="273"/>
        </pc:sldMkLst>
        <pc:spChg chg="mod">
          <ac:chgData name="Wagner Castro" userId="8785c2aef170814b" providerId="LiveId" clId="{AEA4B747-1056-4198-BFF1-D033936A4FB3}" dt="2018-10-27T20:52:34.134" v="229" actId="20577"/>
          <ac:spMkLst>
            <pc:docMk/>
            <pc:sldMk cId="609841121" sldId="273"/>
            <ac:spMk id="9" creationId="{B4BBBDAA-E15A-4C84-A215-E0BE71375288}"/>
          </ac:spMkLst>
        </pc:spChg>
        <pc:picChg chg="mod">
          <ac:chgData name="Wagner Castro" userId="8785c2aef170814b" providerId="LiveId" clId="{AEA4B747-1056-4198-BFF1-D033936A4FB3}" dt="2018-10-27T20:52:23.867" v="226" actId="1076"/>
          <ac:picMkLst>
            <pc:docMk/>
            <pc:sldMk cId="609841121" sldId="273"/>
            <ac:picMk id="5" creationId="{00000000-0000-0000-0000-000000000000}"/>
          </ac:picMkLst>
        </pc:picChg>
        <pc:picChg chg="del">
          <ac:chgData name="Wagner Castro" userId="8785c2aef170814b" providerId="LiveId" clId="{AEA4B747-1056-4198-BFF1-D033936A4FB3}" dt="2018-10-27T20:50:47.972" v="185" actId="478"/>
          <ac:picMkLst>
            <pc:docMk/>
            <pc:sldMk cId="609841121" sldId="273"/>
            <ac:picMk id="7" creationId="{724B12DB-F802-4DFA-A97A-AACC82C67F9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FC7C4-0C17-43BF-8DF8-2347E9E311B5}" type="datetimeFigureOut">
              <a:rPr lang="pt-BR" smtClean="0"/>
              <a:t>29/10/2018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50F6C-5F75-4F9E-9D18-DB04D4801FC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FC7C4-0C17-43BF-8DF8-2347E9E311B5}" type="datetimeFigureOut">
              <a:rPr lang="pt-BR" smtClean="0"/>
              <a:t>29/10/2018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50F6C-5F75-4F9E-9D18-DB04D4801FC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FC7C4-0C17-43BF-8DF8-2347E9E311B5}" type="datetimeFigureOut">
              <a:rPr lang="pt-BR" smtClean="0"/>
              <a:t>29/10/2018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50F6C-5F75-4F9E-9D18-DB04D4801FC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FC7C4-0C17-43BF-8DF8-2347E9E311B5}" type="datetimeFigureOut">
              <a:rPr lang="pt-BR" smtClean="0"/>
              <a:t>29/10/2018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50F6C-5F75-4F9E-9D18-DB04D4801FC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FC7C4-0C17-43BF-8DF8-2347E9E311B5}" type="datetimeFigureOut">
              <a:rPr lang="pt-BR" smtClean="0"/>
              <a:t>29/10/2018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50F6C-5F75-4F9E-9D18-DB04D4801FC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FC7C4-0C17-43BF-8DF8-2347E9E311B5}" type="datetimeFigureOut">
              <a:rPr lang="pt-BR" smtClean="0"/>
              <a:t>29/10/2018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50F6C-5F75-4F9E-9D18-DB04D4801FC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FC7C4-0C17-43BF-8DF8-2347E9E311B5}" type="datetimeFigureOut">
              <a:rPr lang="pt-BR" smtClean="0"/>
              <a:t>29/10/2018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50F6C-5F75-4F9E-9D18-DB04D4801FC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FC7C4-0C17-43BF-8DF8-2347E9E311B5}" type="datetimeFigureOut">
              <a:rPr lang="pt-BR" smtClean="0"/>
              <a:t>29/10/2018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50F6C-5F75-4F9E-9D18-DB04D4801FC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FC7C4-0C17-43BF-8DF8-2347E9E311B5}" type="datetimeFigureOut">
              <a:rPr lang="pt-BR" smtClean="0"/>
              <a:t>29/10/2018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50F6C-5F75-4F9E-9D18-DB04D4801FC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FC7C4-0C17-43BF-8DF8-2347E9E311B5}" type="datetimeFigureOut">
              <a:rPr lang="pt-BR" smtClean="0"/>
              <a:t>29/10/2018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50F6C-5F75-4F9E-9D18-DB04D4801FC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FC7C4-0C17-43BF-8DF8-2347E9E311B5}" type="datetimeFigureOut">
              <a:rPr lang="pt-BR" smtClean="0"/>
              <a:t>29/10/2018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50F6C-5F75-4F9E-9D18-DB04D4801FC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FC7C4-0C17-43BF-8DF8-2347E9E311B5}" type="datetimeFigureOut">
              <a:rPr lang="pt-BR" smtClean="0"/>
              <a:t>29/10/2018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50F6C-5F75-4F9E-9D18-DB04D4801FCA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ncubadora-jacarei.com.br/" TargetMode="External"/><Relationship Id="rId3" Type="http://schemas.openxmlformats.org/officeDocument/2006/relationships/image" Target="../media/image3.jpeg"/><Relationship Id="rId7" Type="http://schemas.openxmlformats.org/officeDocument/2006/relationships/hyperlink" Target="http://www.interagere.com.br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7.png"/><Relationship Id="rId4" Type="http://schemas.openxmlformats.org/officeDocument/2006/relationships/image" Target="../media/image4.jpeg"/><Relationship Id="rId9" Type="http://schemas.openxmlformats.org/officeDocument/2006/relationships/hyperlink" Target="http://www.jcr.ifsp.edu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" y="-15875"/>
            <a:ext cx="12225082" cy="6876051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622056" y="3109610"/>
            <a:ext cx="70567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000" b="1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sz="1600" b="1" u="sng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pic>
        <p:nvPicPr>
          <p:cNvPr id="5" name="Imagem 4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4000" cy="6840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1605980" y="2132856"/>
            <a:ext cx="1249661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 descr="C:\Users\Administrador\Downloads\logoMapeamentoCadeiaProdutiva.png">
            <a:extLst>
              <a:ext uri="{FF2B5EF4-FFF2-40B4-BE49-F238E27FC236}">
                <a16:creationId xmlns="" xmlns:a16="http://schemas.microsoft.com/office/drawing/2014/main" id="{90FCBA2A-46F2-4BD7-94C1-BE8547C675D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33" y="39852"/>
            <a:ext cx="2679625" cy="172092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tângulo 1">
            <a:extLst>
              <a:ext uri="{FF2B5EF4-FFF2-40B4-BE49-F238E27FC236}">
                <a16:creationId xmlns="" xmlns:a16="http://schemas.microsoft.com/office/drawing/2014/main" id="{3D9F2C75-B8E8-4386-96D3-6E7D7207E8FB}"/>
              </a:ext>
            </a:extLst>
          </p:cNvPr>
          <p:cNvSpPr/>
          <p:nvPr/>
        </p:nvSpPr>
        <p:spPr>
          <a:xfrm>
            <a:off x="947956" y="1760773"/>
            <a:ext cx="9345336" cy="12566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20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Foram realizadas algumas oficinas aonde os representantes puderam expor as suas demandas e ofertas;</a:t>
            </a:r>
            <a:endParaRPr lang="pt-BR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20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Fase II do programa- Reunião com Facilitadores. </a:t>
            </a:r>
            <a:endParaRPr lang="pt-BR" sz="16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="" xmlns:a16="http://schemas.microsoft.com/office/drawing/2014/main" id="{DD4D386E-D477-44E6-A9CB-67BC9C2ADBE3}"/>
              </a:ext>
            </a:extLst>
          </p:cNvPr>
          <p:cNvSpPr/>
          <p:nvPr/>
        </p:nvSpPr>
        <p:spPr>
          <a:xfrm>
            <a:off x="3979885" y="513540"/>
            <a:ext cx="43156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Próximos </a:t>
            </a:r>
            <a:r>
              <a:rPr lang="pt-BR" sz="3600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Passos:</a:t>
            </a:r>
            <a:endParaRPr lang="pt-BR" sz="3600" dirty="0">
              <a:latin typeface="Bookman Old Style" panose="02050604050505020204" pitchFamily="18" charset="0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="" xmlns:a16="http://schemas.microsoft.com/office/drawing/2014/main" id="{5AEA9492-AECF-40D6-A282-AA299378EBB3}"/>
              </a:ext>
            </a:extLst>
          </p:cNvPr>
          <p:cNvSpPr/>
          <p:nvPr/>
        </p:nvSpPr>
        <p:spPr>
          <a:xfrm>
            <a:off x="947956" y="3109610"/>
            <a:ext cx="8730884" cy="2363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Etapa I:</a:t>
            </a:r>
            <a:r>
              <a:rPr lang="pt-BR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Desenvolver uma matriz SWOT – Oportunidades, Ameaças, Forças e Fraquezas com base em todas as informações geradas no mapeamento.</a:t>
            </a:r>
            <a:endParaRPr lang="pt-BR" sz="16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b="1" dirty="0">
                <a:solidFill>
                  <a:srgbClr val="FF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Plano de ação de acordo com a criticidade de cada setor.</a:t>
            </a:r>
            <a:endParaRPr lang="pt-BR" sz="1600" b="1" dirty="0">
              <a:solidFill>
                <a:srgbClr val="FF0000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b="1" dirty="0">
                <a:solidFill>
                  <a:srgbClr val="FF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Definir KPIs (Indicadores chaves) para acompanhamento dos trabalhos;</a:t>
            </a:r>
            <a:endParaRPr lang="pt-BR" sz="1600" b="1" dirty="0">
              <a:solidFill>
                <a:srgbClr val="FF0000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7972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622056" y="3109610"/>
            <a:ext cx="70567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000" b="1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sz="1600" b="1" u="sng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pic>
        <p:nvPicPr>
          <p:cNvPr id="5" name="Imagem 4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4000" cy="6840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1605980" y="2132856"/>
            <a:ext cx="1249661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 descr="C:\Users\Administrador\Downloads\logoMapeamentoCadeiaProdutiva.png">
            <a:extLst>
              <a:ext uri="{FF2B5EF4-FFF2-40B4-BE49-F238E27FC236}">
                <a16:creationId xmlns="" xmlns:a16="http://schemas.microsoft.com/office/drawing/2014/main" id="{90FCBA2A-46F2-4BD7-94C1-BE8547C675D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33" y="39852"/>
            <a:ext cx="2679625" cy="172092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tângulo 1">
            <a:extLst>
              <a:ext uri="{FF2B5EF4-FFF2-40B4-BE49-F238E27FC236}">
                <a16:creationId xmlns="" xmlns:a16="http://schemas.microsoft.com/office/drawing/2014/main" id="{3D9F2C75-B8E8-4386-96D3-6E7D7207E8FB}"/>
              </a:ext>
            </a:extLst>
          </p:cNvPr>
          <p:cNvSpPr/>
          <p:nvPr/>
        </p:nvSpPr>
        <p:spPr>
          <a:xfrm>
            <a:off x="842066" y="1746466"/>
            <a:ext cx="9336948" cy="1673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20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Foram realizadas algumas oficinas aonde os representantes puderam expor as suas demandas e ofertas;</a:t>
            </a:r>
            <a:r>
              <a:rPr lang="pt-BR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20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Fase II do programa- Reunião com Facilitadores. </a:t>
            </a:r>
            <a:endParaRPr lang="pt-BR" sz="16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pt-BR" sz="16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="" xmlns:a16="http://schemas.microsoft.com/office/drawing/2014/main" id="{DD4D386E-D477-44E6-A9CB-67BC9C2ADBE3}"/>
              </a:ext>
            </a:extLst>
          </p:cNvPr>
          <p:cNvSpPr/>
          <p:nvPr/>
        </p:nvSpPr>
        <p:spPr>
          <a:xfrm>
            <a:off x="3979885" y="513540"/>
            <a:ext cx="43156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Próximos </a:t>
            </a:r>
            <a:r>
              <a:rPr lang="pt-BR" sz="3600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Passos:</a:t>
            </a:r>
            <a:endParaRPr lang="pt-BR" sz="3600" dirty="0">
              <a:latin typeface="Bookman Old Style" panose="02050604050505020204" pitchFamily="18" charset="0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="" xmlns:a16="http://schemas.microsoft.com/office/drawing/2014/main" id="{BC4C079F-9B83-4988-840D-58C3DA973A84}"/>
              </a:ext>
            </a:extLst>
          </p:cNvPr>
          <p:cNvSpPr/>
          <p:nvPr/>
        </p:nvSpPr>
        <p:spPr>
          <a:xfrm>
            <a:off x="842065" y="3054535"/>
            <a:ext cx="9526727" cy="2966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Etapa II:</a:t>
            </a:r>
            <a:r>
              <a:rPr lang="pt-BR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Promover fórum de oportunidade para expor os principais motivadores e fatores que tornam os produtos e serviços da região mais atrativa, entre eles: </a:t>
            </a:r>
          </a:p>
          <a:p>
            <a:pPr marL="360000" indent="-285750" algn="just">
              <a:buFont typeface="Courier New" panose="02070309020205020404" pitchFamily="49" charset="0"/>
              <a:buChar char="o"/>
            </a:pPr>
            <a:r>
              <a:rPr lang="pt-BR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Competitividade de custos e preços, </a:t>
            </a:r>
          </a:p>
          <a:p>
            <a:pPr marL="360000" indent="-285750" algn="just">
              <a:buFont typeface="Courier New" panose="02070309020205020404" pitchFamily="49" charset="0"/>
              <a:buChar char="o"/>
            </a:pPr>
            <a:r>
              <a:rPr lang="pt-BR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Tempo de resposta dos Fornecedores para seus Clientes devido à proximidade das empresas, </a:t>
            </a:r>
          </a:p>
          <a:p>
            <a:pPr marL="360000" indent="-285750" algn="just">
              <a:buFont typeface="Courier New" panose="02070309020205020404" pitchFamily="49" charset="0"/>
              <a:buChar char="o"/>
            </a:pPr>
            <a:r>
              <a:rPr lang="pt-BR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Soluções mais customizadas,</a:t>
            </a:r>
          </a:p>
          <a:p>
            <a:pPr marL="360000" indent="-285750" algn="just">
              <a:buFont typeface="Courier New" panose="02070309020205020404" pitchFamily="49" charset="0"/>
              <a:buChar char="o"/>
            </a:pPr>
            <a:r>
              <a:rPr lang="pt-BR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Acesso a recursos sejam eles matéria-prima, </a:t>
            </a:r>
          </a:p>
          <a:p>
            <a:pPr marL="360000" indent="-285750" algn="just">
              <a:buFont typeface="Courier New" panose="02070309020205020404" pitchFamily="49" charset="0"/>
              <a:buChar char="o"/>
            </a:pPr>
            <a:r>
              <a:rPr lang="pt-BR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Capital ou mão de obra de alta qualificação para a operação e negócio.</a:t>
            </a:r>
            <a:endParaRPr lang="pt-BR" sz="16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422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622056" y="3109610"/>
            <a:ext cx="70567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000" b="1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sz="1600" b="1" u="sng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pic>
        <p:nvPicPr>
          <p:cNvPr id="5" name="Imagem 4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9" y="12602"/>
            <a:ext cx="12204000" cy="6840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1605980" y="2132856"/>
            <a:ext cx="1249661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 descr="C:\Users\Administrador\Downloads\logoMapeamentoCadeiaProdutiva.png">
            <a:extLst>
              <a:ext uri="{FF2B5EF4-FFF2-40B4-BE49-F238E27FC236}">
                <a16:creationId xmlns="" xmlns:a16="http://schemas.microsoft.com/office/drawing/2014/main" id="{0BB270CD-E660-447D-BB3D-9A52ED0E37B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33" y="39852"/>
            <a:ext cx="2679625" cy="172092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tângulo 1">
            <a:extLst>
              <a:ext uri="{FF2B5EF4-FFF2-40B4-BE49-F238E27FC236}">
                <a16:creationId xmlns="" xmlns:a16="http://schemas.microsoft.com/office/drawing/2014/main" id="{7D0CE66C-D492-466D-8493-8E49A932E5CB}"/>
              </a:ext>
            </a:extLst>
          </p:cNvPr>
          <p:cNvSpPr/>
          <p:nvPr/>
        </p:nvSpPr>
        <p:spPr>
          <a:xfrm>
            <a:off x="3884103" y="635356"/>
            <a:ext cx="36911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Sugestões </a:t>
            </a:r>
            <a:r>
              <a:rPr lang="pt-BR" sz="2800" b="1" dirty="0" smtClean="0">
                <a:latin typeface="Bookman Old Style" panose="02050604050505020204" pitchFamily="18" charset="0"/>
                <a:cs typeface="Times New Roman" panose="02020603050405020304" pitchFamily="18" charset="0"/>
              </a:rPr>
              <a:t>PDE:</a:t>
            </a:r>
            <a:endParaRPr lang="pt-BR" sz="2800" dirty="0">
              <a:latin typeface="Bookman Old Style" panose="02050604050505020204" pitchFamily="18" charset="0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="" xmlns:a16="http://schemas.microsoft.com/office/drawing/2014/main" id="{187C3445-B681-4F2F-950F-6A5F71352B1B}"/>
              </a:ext>
            </a:extLst>
          </p:cNvPr>
          <p:cNvSpPr/>
          <p:nvPr/>
        </p:nvSpPr>
        <p:spPr>
          <a:xfrm>
            <a:off x="1671306" y="1410175"/>
            <a:ext cx="7882855" cy="706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pt-BR" dirty="0">
                <a:solidFill>
                  <a:srgbClr val="00000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 Atentar para Ameaça - 2020 custo elevado do descarte de material (ONU); 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="" xmlns:a16="http://schemas.microsoft.com/office/drawing/2014/main" id="{EA122786-64C1-4CAE-8CD2-FB48FF956DC2}"/>
              </a:ext>
            </a:extLst>
          </p:cNvPr>
          <p:cNvSpPr/>
          <p:nvPr/>
        </p:nvSpPr>
        <p:spPr>
          <a:xfrm>
            <a:off x="1671306" y="2132857"/>
            <a:ext cx="7056784" cy="706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dirty="0">
                <a:latin typeface="Bookman Old Style" panose="02050604050505020204" pitchFamily="18" charset="0"/>
              </a:rPr>
              <a:t>2.  Maior divulgação dos projetos e da sistemática de compras da prefeitura; 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="" xmlns:a16="http://schemas.microsoft.com/office/drawing/2014/main" id="{BC827AC7-8117-42C2-BA98-25F84BB66CF9}"/>
              </a:ext>
            </a:extLst>
          </p:cNvPr>
          <p:cNvSpPr/>
          <p:nvPr/>
        </p:nvSpPr>
        <p:spPr>
          <a:xfrm>
            <a:off x="1671306" y="2834297"/>
            <a:ext cx="7254580" cy="706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pt-BR" dirty="0">
                <a:latin typeface="Bookman Old Style" panose="02050604050505020204" pitchFamily="18" charset="0"/>
              </a:rPr>
              <a:t>3.  Setores e Órgãos mais unidos para esclarecimentos de dúvidas sobre os processos;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="" xmlns:a16="http://schemas.microsoft.com/office/drawing/2014/main" id="{BB5720DA-45D9-4E9A-993D-14E808DAF304}"/>
              </a:ext>
            </a:extLst>
          </p:cNvPr>
          <p:cNvSpPr/>
          <p:nvPr/>
        </p:nvSpPr>
        <p:spPr>
          <a:xfrm>
            <a:off x="1671305" y="3579542"/>
            <a:ext cx="7056783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AutoNum type="arabicPeriod" startAt="4"/>
            </a:pPr>
            <a:r>
              <a:rPr lang="pt-BR" dirty="0">
                <a:latin typeface="Bookman Old Style" panose="02050604050505020204" pitchFamily="18" charset="0"/>
              </a:rPr>
              <a:t>Viabilizar curso de capacitação conforme plano de treinamento;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pt-BR" sz="1400" dirty="0">
                <a:latin typeface="Bookman Old Style" panose="02050604050505020204" pitchFamily="18" charset="0"/>
              </a:rPr>
              <a:t>Seminário de novos negócios;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pt-BR" sz="1400" dirty="0">
                <a:latin typeface="Bookman Old Style" panose="02050604050505020204" pitchFamily="18" charset="0"/>
              </a:rPr>
              <a:t>Consórcio de empresas ou incubadas na Jornada de Excelência Jacareí.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="" xmlns:a16="http://schemas.microsoft.com/office/drawing/2014/main" id="{F3FEAB9C-FD7D-4DF4-B059-B9EABD8C51FB}"/>
              </a:ext>
            </a:extLst>
          </p:cNvPr>
          <p:cNvSpPr/>
          <p:nvPr/>
        </p:nvSpPr>
        <p:spPr>
          <a:xfrm>
            <a:off x="1671305" y="4872204"/>
            <a:ext cx="7122108" cy="706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16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   </a:t>
            </a:r>
            <a:r>
              <a:rPr lang="pt-BR" dirty="0">
                <a:latin typeface="Bookman Old Style" panose="02050604050505020204" pitchFamily="18" charset="0"/>
              </a:rPr>
              <a:t>Programa de Incentivos fiscais para compras em empresas de Jacareí e divulgação nas mídias locais;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="" xmlns:a16="http://schemas.microsoft.com/office/drawing/2014/main" id="{26E39221-2E18-4699-B716-2A0D42E628AC}"/>
              </a:ext>
            </a:extLst>
          </p:cNvPr>
          <p:cNvSpPr/>
          <p:nvPr/>
        </p:nvSpPr>
        <p:spPr>
          <a:xfrm>
            <a:off x="1671305" y="5751803"/>
            <a:ext cx="61029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latin typeface="Bookman Old Style" panose="02050604050505020204" pitchFamily="18" charset="0"/>
              </a:rPr>
              <a:t>6.   Políticas de Energia Renováveis e Sustentáveis;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790410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622056" y="3109610"/>
            <a:ext cx="70567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000" b="1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sz="1600" b="1" u="sng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pic>
        <p:nvPicPr>
          <p:cNvPr id="5" name="Imagem 4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9" y="12602"/>
            <a:ext cx="12204000" cy="6840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1605980" y="2132856"/>
            <a:ext cx="1249661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 descr="C:\Users\Administrador\Downloads\logoMapeamentoCadeiaProdutiva.png">
            <a:extLst>
              <a:ext uri="{FF2B5EF4-FFF2-40B4-BE49-F238E27FC236}">
                <a16:creationId xmlns="" xmlns:a16="http://schemas.microsoft.com/office/drawing/2014/main" id="{0BB270CD-E660-447D-BB3D-9A52ED0E37B7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835" b="26973"/>
          <a:stretch/>
        </p:blipFill>
        <p:spPr bwMode="auto">
          <a:xfrm>
            <a:off x="345310" y="170287"/>
            <a:ext cx="1975859" cy="51000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tângulo 8">
            <a:extLst>
              <a:ext uri="{FF2B5EF4-FFF2-40B4-BE49-F238E27FC236}">
                <a16:creationId xmlns="" xmlns:a16="http://schemas.microsoft.com/office/drawing/2014/main" id="{B4BBBDAA-E15A-4C84-A215-E0BE71375288}"/>
              </a:ext>
            </a:extLst>
          </p:cNvPr>
          <p:cNvSpPr/>
          <p:nvPr/>
        </p:nvSpPr>
        <p:spPr>
          <a:xfrm>
            <a:off x="3662768" y="12603"/>
            <a:ext cx="40979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Plataforma Digital</a:t>
            </a:r>
            <a:endParaRPr lang="pt-BR" sz="2800" dirty="0">
              <a:latin typeface="Bookman Old Style" panose="02050604050505020204" pitchFamily="18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861" y="927007"/>
            <a:ext cx="10158630" cy="4715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453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2959"/>
            <a:ext cx="10058400" cy="4266967"/>
          </a:xfrm>
          <a:prstGeom prst="rect">
            <a:avLst/>
          </a:prstGeom>
        </p:spPr>
      </p:pic>
      <p:pic>
        <p:nvPicPr>
          <p:cNvPr id="3" name="Imagem 2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9" y="12602"/>
            <a:ext cx="12204000" cy="6845398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881" y="681927"/>
            <a:ext cx="10817582" cy="4589027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2627291" y="3025390"/>
            <a:ext cx="5576552" cy="126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sz="2000" dirty="0"/>
              <a:t>http://mcpjacarei.amaisdesenv.com/index.html</a:t>
            </a:r>
          </a:p>
        </p:txBody>
      </p:sp>
    </p:spTree>
    <p:extLst>
      <p:ext uri="{BB962C8B-B14F-4D97-AF65-F5344CB8AC3E}">
        <p14:creationId xmlns:p14="http://schemas.microsoft.com/office/powerpoint/2010/main" val="380511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622056" y="3109610"/>
            <a:ext cx="70567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000" b="1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sz="1600" b="1" u="sng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pic>
        <p:nvPicPr>
          <p:cNvPr id="5" name="Imagem 4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4000" cy="6840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1605980" y="2132856"/>
            <a:ext cx="1249661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 descr="C:\Users\Administrador\Downloads\logoMapeamentoCadeiaProdutiva.png">
            <a:extLst>
              <a:ext uri="{FF2B5EF4-FFF2-40B4-BE49-F238E27FC236}">
                <a16:creationId xmlns="" xmlns:a16="http://schemas.microsoft.com/office/drawing/2014/main" id="{0BB270CD-E660-447D-BB3D-9A52ED0E37B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33" y="39852"/>
            <a:ext cx="2679625" cy="172092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tângulo 8">
            <a:extLst>
              <a:ext uri="{FF2B5EF4-FFF2-40B4-BE49-F238E27FC236}">
                <a16:creationId xmlns="" xmlns:a16="http://schemas.microsoft.com/office/drawing/2014/main" id="{B4BBBDAA-E15A-4C84-A215-E0BE71375288}"/>
              </a:ext>
            </a:extLst>
          </p:cNvPr>
          <p:cNvSpPr/>
          <p:nvPr/>
        </p:nvSpPr>
        <p:spPr>
          <a:xfrm>
            <a:off x="1043189" y="1384613"/>
            <a:ext cx="948534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 smtClean="0">
                <a:latin typeface="Bookman Old Style" panose="02050604050505020204" pitchFamily="18" charset="0"/>
                <a:cs typeface="Times New Roman" panose="02020603050405020304" pitchFamily="18" charset="0"/>
              </a:rPr>
              <a:t>Inscrições abertas: </a:t>
            </a:r>
            <a:r>
              <a:rPr lang="pt-BR" sz="3600" dirty="0" smtClean="0"/>
              <a:t>http</a:t>
            </a:r>
            <a:r>
              <a:rPr lang="pt-BR" sz="3600" dirty="0"/>
              <a:t>://</a:t>
            </a:r>
            <a:r>
              <a:rPr lang="pt-BR" sz="3600" dirty="0" smtClean="0"/>
              <a:t>mcpjacarei.amaisdesenv.com/index.html</a:t>
            </a:r>
          </a:p>
          <a:p>
            <a:endParaRPr lang="pt-BR" sz="3600" b="1" dirty="0" smtClean="0"/>
          </a:p>
          <a:p>
            <a:r>
              <a:rPr lang="pt-BR" sz="3600" b="1" dirty="0" smtClean="0"/>
              <a:t>Oficinas – </a:t>
            </a:r>
            <a:r>
              <a:rPr lang="pt-BR" sz="3600" b="1" dirty="0"/>
              <a:t>N</a:t>
            </a:r>
            <a:r>
              <a:rPr lang="pt-BR" sz="3600" b="1" dirty="0" smtClean="0"/>
              <a:t>ovas Empresas: </a:t>
            </a:r>
            <a:r>
              <a:rPr lang="pt-BR" sz="3600" dirty="0" smtClean="0"/>
              <a:t>fevereiro/2019</a:t>
            </a:r>
          </a:p>
          <a:p>
            <a:endParaRPr lang="pt-BR" sz="3600" dirty="0"/>
          </a:p>
          <a:p>
            <a:r>
              <a:rPr lang="pt-BR" sz="3600" b="1" dirty="0"/>
              <a:t>Fase 2:</a:t>
            </a:r>
            <a:r>
              <a:rPr lang="pt-BR" sz="3600" dirty="0"/>
              <a:t> inicio novembro (planejamento)</a:t>
            </a:r>
            <a:endParaRPr lang="pt-BR" sz="3600" dirty="0"/>
          </a:p>
          <a:p>
            <a:pPr algn="ctr"/>
            <a:endParaRPr lang="pt-BR" sz="36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841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622056" y="3109610"/>
            <a:ext cx="70567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000" b="1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sz="1600" b="1" u="sng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pic>
        <p:nvPicPr>
          <p:cNvPr id="5" name="Imagem 4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4000" cy="6840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1605980" y="2132856"/>
            <a:ext cx="1249661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 descr="C:\Users\Administrador\Downloads\logoMapeamentoCadeiaProdutiva.png">
            <a:extLst>
              <a:ext uri="{FF2B5EF4-FFF2-40B4-BE49-F238E27FC236}">
                <a16:creationId xmlns="" xmlns:a16="http://schemas.microsoft.com/office/drawing/2014/main" id="{0BB270CD-E660-447D-BB3D-9A52ED0E37B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33" y="39852"/>
            <a:ext cx="2679625" cy="172092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tângulo 8">
            <a:extLst>
              <a:ext uri="{FF2B5EF4-FFF2-40B4-BE49-F238E27FC236}">
                <a16:creationId xmlns="" xmlns:a16="http://schemas.microsoft.com/office/drawing/2014/main" id="{B4BBBDAA-E15A-4C84-A215-E0BE71375288}"/>
              </a:ext>
            </a:extLst>
          </p:cNvPr>
          <p:cNvSpPr/>
          <p:nvPr/>
        </p:nvSpPr>
        <p:spPr>
          <a:xfrm>
            <a:off x="1043189" y="1384613"/>
            <a:ext cx="948534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 smtClean="0">
                <a:latin typeface="Bookman Old Style" panose="02050604050505020204" pitchFamily="18" charset="0"/>
                <a:cs typeface="Times New Roman" panose="02020603050405020304" pitchFamily="18" charset="0"/>
              </a:rPr>
              <a:t>A </a:t>
            </a:r>
            <a:r>
              <a:rPr lang="pt-BR" sz="36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Secretaria de Desenvolvimento Econômico e a equipe de trabalho do Mapeamento deseja a todos sucesso nos negócios.</a:t>
            </a:r>
          </a:p>
          <a:p>
            <a:endParaRPr lang="pt-BR" sz="3600" b="1" dirty="0"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r>
              <a:rPr lang="pt-BR" sz="36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Fim.</a:t>
            </a:r>
            <a:endParaRPr lang="pt-BR" sz="3600" b="1" dirty="0" smtClean="0"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endParaRPr lang="pt-BR" sz="3600" b="1" dirty="0"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endParaRPr lang="pt-BR" sz="3600" dirty="0"/>
          </a:p>
          <a:p>
            <a:pPr algn="ctr"/>
            <a:endParaRPr lang="pt-BR" sz="36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3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622056" y="3109610"/>
            <a:ext cx="70567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000" b="1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sz="1600" b="1" u="sng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3" name="Retângulo 2"/>
          <p:cNvSpPr/>
          <p:nvPr/>
        </p:nvSpPr>
        <p:spPr>
          <a:xfrm>
            <a:off x="1605980" y="2132856"/>
            <a:ext cx="1249661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 descr="C:\Users\Administrador\Downloads\logoMapeamentoCadeiaProdutiva.png">
            <a:extLst>
              <a:ext uri="{FF2B5EF4-FFF2-40B4-BE49-F238E27FC236}">
                <a16:creationId xmlns="" xmlns:a16="http://schemas.microsoft.com/office/drawing/2014/main" id="{0BB270CD-E660-447D-BB3D-9A52ED0E37B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33" y="39852"/>
            <a:ext cx="2679625" cy="172092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tângulo 8">
            <a:extLst>
              <a:ext uri="{FF2B5EF4-FFF2-40B4-BE49-F238E27FC236}">
                <a16:creationId xmlns="" xmlns:a16="http://schemas.microsoft.com/office/drawing/2014/main" id="{B4BBBDAA-E15A-4C84-A215-E0BE71375288}"/>
              </a:ext>
            </a:extLst>
          </p:cNvPr>
          <p:cNvSpPr/>
          <p:nvPr/>
        </p:nvSpPr>
        <p:spPr>
          <a:xfrm>
            <a:off x="1043189" y="1384613"/>
            <a:ext cx="948534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 smtClean="0">
                <a:latin typeface="Bookman Old Style" panose="02050604050505020204" pitchFamily="18" charset="0"/>
                <a:cs typeface="Times New Roman" panose="02020603050405020304" pitchFamily="18" charset="0"/>
              </a:rPr>
              <a:t>A Secretaria de Desenvolvimento Econômico e a equipe de trabalho do Mapeamento deseja a todos sucesso nos negócios.</a:t>
            </a:r>
          </a:p>
          <a:p>
            <a:endParaRPr lang="pt-BR" sz="3600" b="1" dirty="0"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r>
              <a:rPr lang="pt-BR" sz="3600" b="1" dirty="0" smtClean="0">
                <a:latin typeface="Bookman Old Style" panose="02050604050505020204" pitchFamily="18" charset="0"/>
                <a:cs typeface="Times New Roman" panose="02020603050405020304" pitchFamily="18" charset="0"/>
              </a:rPr>
              <a:t>Fim.</a:t>
            </a:r>
            <a:endParaRPr lang="pt-BR" sz="3600" dirty="0"/>
          </a:p>
          <a:p>
            <a:pPr algn="ctr"/>
            <a:endParaRPr lang="pt-BR" sz="36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1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622056" y="3109610"/>
            <a:ext cx="70567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000" b="1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sz="1600" b="1" u="sng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pic>
        <p:nvPicPr>
          <p:cNvPr id="5" name="Imagem 4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00" y="18000"/>
            <a:ext cx="12204000" cy="6840000"/>
          </a:xfrm>
          <a:prstGeom prst="rect">
            <a:avLst/>
          </a:prstGeom>
        </p:spPr>
      </p:pic>
      <p:pic>
        <p:nvPicPr>
          <p:cNvPr id="7" name="Imagem 6" descr="C:\Users\Administrador\Documents\OFICINAS  - TRABALHO EM CASA\POS OFICINA\LOGOTIPOS PARCEIROS\Logo Incubadora.jpg">
            <a:extLst>
              <a:ext uri="{FF2B5EF4-FFF2-40B4-BE49-F238E27FC236}">
                <a16:creationId xmlns="" xmlns:a16="http://schemas.microsoft.com/office/drawing/2014/main" id="{3D7BCEF0-B040-49A5-AF9E-00D54F82512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45" y="1961489"/>
            <a:ext cx="1982321" cy="103852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m 7" descr="C:\Users\Administrador\Documents\OFICINAS  - TRABALHO EM CASA\POS OFICINA\LOGOTIPOS PARCEIROS\LOGOTIPO CIESP.jpg">
            <a:extLst>
              <a:ext uri="{FF2B5EF4-FFF2-40B4-BE49-F238E27FC236}">
                <a16:creationId xmlns="" xmlns:a16="http://schemas.microsoft.com/office/drawing/2014/main" id="{2EE6C34F-958D-4DB1-86D9-2B0060BED54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6477" y="2066789"/>
            <a:ext cx="2590490" cy="102887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m 8" descr="C:\Users\Administrador\Documents\OFICINAS  - TRABALHO EM CASA\POS OFICINA\LOGOTIPOS PARCEIROS\Interagere Tel Site-01.jpg">
            <a:extLst>
              <a:ext uri="{FF2B5EF4-FFF2-40B4-BE49-F238E27FC236}">
                <a16:creationId xmlns="" xmlns:a16="http://schemas.microsoft.com/office/drawing/2014/main" id="{65D4982A-5D46-4223-B2E2-DDEFC764E7D2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0887" y="1815210"/>
            <a:ext cx="2225341" cy="11332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m 9" descr="C:\Users\Administrador\Documents\OFICINAS  - TRABALHO EM CASA\POS OFICINA\LOGOTIPOS PARCEIROS\Marca_IFSP_2015_Jacarei-05.jpg">
            <a:extLst>
              <a:ext uri="{FF2B5EF4-FFF2-40B4-BE49-F238E27FC236}">
                <a16:creationId xmlns="" xmlns:a16="http://schemas.microsoft.com/office/drawing/2014/main" id="{1A1E7236-B708-4B2F-BECF-ACC471C6FDC1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9025" y="1568723"/>
            <a:ext cx="1609725" cy="190436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CaixaDeTexto 10">
            <a:extLst>
              <a:ext uri="{FF2B5EF4-FFF2-40B4-BE49-F238E27FC236}">
                <a16:creationId xmlns="" xmlns:a16="http://schemas.microsoft.com/office/drawing/2014/main" id="{4D604F2F-3380-4AD3-95F1-E48F78B618F9}"/>
              </a:ext>
            </a:extLst>
          </p:cNvPr>
          <p:cNvSpPr txBox="1"/>
          <p:nvPr/>
        </p:nvSpPr>
        <p:spPr>
          <a:xfrm>
            <a:off x="443253" y="3366821"/>
            <a:ext cx="101017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Sob a Coordenação de:</a:t>
            </a:r>
          </a:p>
          <a:p>
            <a:r>
              <a:rPr lang="pt-BR" dirty="0"/>
              <a:t>Walker Ferraz: Diretor de Atividade Empresarial de Jacareí</a:t>
            </a:r>
          </a:p>
          <a:p>
            <a:r>
              <a:rPr lang="pt-BR" dirty="0"/>
              <a:t>Elias: Gerente de Apoio a Atividade Industrial</a:t>
            </a:r>
          </a:p>
          <a:p>
            <a:r>
              <a:rPr lang="pt-BR" dirty="0"/>
              <a:t>Facilitadores: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pt-BR" dirty="0"/>
              <a:t>Claudio Macedo e Anderson Sá (</a:t>
            </a:r>
            <a:r>
              <a:rPr lang="pt-BR" dirty="0" err="1"/>
              <a:t>Interagere</a:t>
            </a:r>
            <a:r>
              <a:rPr lang="pt-BR" dirty="0"/>
              <a:t> Treinamento e Consultoria – </a:t>
            </a:r>
            <a:r>
              <a:rPr lang="pt-BR" u="sng" dirty="0">
                <a:hlinkClick r:id="rId7"/>
              </a:rPr>
              <a:t>www.interagere.com.br</a:t>
            </a:r>
            <a:r>
              <a:rPr lang="pt-BR" dirty="0"/>
              <a:t>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pt-BR" dirty="0"/>
              <a:t>Marco Faria (Diretor do CDTI - Incubadora de Empresas  – </a:t>
            </a:r>
            <a:r>
              <a:rPr lang="pt-BR" u="sng" dirty="0">
                <a:hlinkClick r:id="rId8"/>
              </a:rPr>
              <a:t>incubadora-jacarei.com.br</a:t>
            </a:r>
            <a:r>
              <a:rPr lang="pt-BR" dirty="0"/>
              <a:t> );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pt-BR" dirty="0"/>
              <a:t>Marcos Alves (Especialista em RH),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pt-BR" dirty="0"/>
              <a:t>Wagner Castro (Diretor do IFSP - Instituto Federal Campus Jacareí – </a:t>
            </a:r>
            <a:r>
              <a:rPr lang="pt-BR" u="sng" dirty="0">
                <a:hlinkClick r:id="rId9"/>
              </a:rPr>
              <a:t>jcr.ifsp.edu.br</a:t>
            </a:r>
            <a:r>
              <a:rPr lang="pt-BR" dirty="0"/>
              <a:t> );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12" name="Imagem 11">
            <a:extLst>
              <a:ext uri="{FF2B5EF4-FFF2-40B4-BE49-F238E27FC236}">
                <a16:creationId xmlns="" xmlns:a16="http://schemas.microsoft.com/office/drawing/2014/main" id="{7352C863-BF5C-4C37-8F3B-5C1F51EBBA4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317796" y="176879"/>
            <a:ext cx="3371850" cy="158115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622056" y="3109610"/>
            <a:ext cx="70567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000" b="1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sz="1600" b="1" u="sng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pic>
        <p:nvPicPr>
          <p:cNvPr id="5" name="Imagem 4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9" y="12602"/>
            <a:ext cx="12204000" cy="6840000"/>
          </a:xfrm>
          <a:prstGeom prst="rect">
            <a:avLst/>
          </a:prstGeom>
        </p:spPr>
      </p:pic>
      <p:pic>
        <p:nvPicPr>
          <p:cNvPr id="6" name="Imagem 5" descr="C:\Users\Administrador\Downloads\logoMapeamentoCadeiaProdutiva.png">
            <a:extLst>
              <a:ext uri="{FF2B5EF4-FFF2-40B4-BE49-F238E27FC236}">
                <a16:creationId xmlns="" xmlns:a16="http://schemas.microsoft.com/office/drawing/2014/main" id="{9FB91F41-116F-432C-A058-B1073323F6B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33" y="39852"/>
            <a:ext cx="2679625" cy="172092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tângulo 1">
            <a:extLst>
              <a:ext uri="{FF2B5EF4-FFF2-40B4-BE49-F238E27FC236}">
                <a16:creationId xmlns="" xmlns:a16="http://schemas.microsoft.com/office/drawing/2014/main" id="{DAEE6EA2-92BD-42B7-8737-0EF73426CB73}"/>
              </a:ext>
            </a:extLst>
          </p:cNvPr>
          <p:cNvSpPr/>
          <p:nvPr/>
        </p:nvSpPr>
        <p:spPr>
          <a:xfrm>
            <a:off x="1043030" y="1972285"/>
            <a:ext cx="9580228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333333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Diagnostico para o Plano de Desenvolvimento Econômico;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="" xmlns:a16="http://schemas.microsoft.com/office/drawing/2014/main" id="{84B2F897-767A-4A21-99EB-67579BF15A91}"/>
              </a:ext>
            </a:extLst>
          </p:cNvPr>
          <p:cNvSpPr/>
          <p:nvPr/>
        </p:nvSpPr>
        <p:spPr>
          <a:xfrm>
            <a:off x="1043030" y="3370417"/>
            <a:ext cx="9376096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333333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Fomentar o Desenvolvimento da Cadeia Produtiva Industrial de Jacareí;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="" xmlns:a16="http://schemas.microsoft.com/office/drawing/2014/main" id="{FC445039-A6E5-4CCD-84F1-BE4FD6EF96AC}"/>
              </a:ext>
            </a:extLst>
          </p:cNvPr>
          <p:cNvSpPr/>
          <p:nvPr/>
        </p:nvSpPr>
        <p:spPr>
          <a:xfrm>
            <a:off x="1043031" y="4573089"/>
            <a:ext cx="9376095" cy="5523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333333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Helvetica" panose="020B0604020202020204" pitchFamily="34" charset="0"/>
              </a:rPr>
              <a:t>Mapa Industrial da Cidade; </a:t>
            </a:r>
            <a:endParaRPr lang="pt-BR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="" xmlns:a16="http://schemas.microsoft.com/office/drawing/2014/main" id="{9F985777-FD2C-4CCF-874B-8D7D55C05324}"/>
              </a:ext>
            </a:extLst>
          </p:cNvPr>
          <p:cNvSpPr/>
          <p:nvPr/>
        </p:nvSpPr>
        <p:spPr>
          <a:xfrm>
            <a:off x="3019652" y="564739"/>
            <a:ext cx="5036956" cy="7294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750"/>
              </a:spcAft>
            </a:pPr>
            <a:r>
              <a:rPr lang="pt-BR" sz="3600" b="1" dirty="0">
                <a:solidFill>
                  <a:srgbClr val="333333"/>
                </a:solidFill>
                <a:latin typeface="Berlin Sans FB Demi" panose="020E0802020502020306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Objetivo do Programa :</a:t>
            </a:r>
          </a:p>
        </p:txBody>
      </p:sp>
    </p:spTree>
    <p:extLst>
      <p:ext uri="{BB962C8B-B14F-4D97-AF65-F5344CB8AC3E}">
        <p14:creationId xmlns:p14="http://schemas.microsoft.com/office/powerpoint/2010/main" val="4231720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622056" y="3109610"/>
            <a:ext cx="70567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000" b="1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sz="1600" b="1" u="sng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pic>
        <p:nvPicPr>
          <p:cNvPr id="5" name="Imagem 4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9" y="12602"/>
            <a:ext cx="12204000" cy="6840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1605980" y="2132856"/>
            <a:ext cx="1249661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 descr="C:\Users\Administrador\Downloads\logoMapeamentoCadeiaProdutiva.png">
            <a:extLst>
              <a:ext uri="{FF2B5EF4-FFF2-40B4-BE49-F238E27FC236}">
                <a16:creationId xmlns="" xmlns:a16="http://schemas.microsoft.com/office/drawing/2014/main" id="{815DEE15-C3B2-426D-A1AB-088C305A69CE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33" y="39852"/>
            <a:ext cx="2679625" cy="1720921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m 6">
            <a:extLst>
              <a:ext uri="{FF2B5EF4-FFF2-40B4-BE49-F238E27FC236}">
                <a16:creationId xmlns="" xmlns:a16="http://schemas.microsoft.com/office/drawing/2014/main" id="{05A41F5E-FD12-4356-83A3-403F596DA488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980" y="1760772"/>
            <a:ext cx="8309807" cy="387662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2042493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622056" y="3109610"/>
            <a:ext cx="70567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000" b="1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sz="1600" b="1" u="sng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pic>
        <p:nvPicPr>
          <p:cNvPr id="5" name="Imagem 4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9" y="12602"/>
            <a:ext cx="12204000" cy="6840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1605980" y="2132856"/>
            <a:ext cx="1249661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>
            <a:extLst>
              <a:ext uri="{FF2B5EF4-FFF2-40B4-BE49-F238E27FC236}">
                <a16:creationId xmlns="" xmlns:a16="http://schemas.microsoft.com/office/drawing/2014/main" id="{C85FF314-207E-44EC-89C7-4ADC3373790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408" y="1065401"/>
            <a:ext cx="8657438" cy="5025005"/>
          </a:xfrm>
          <a:prstGeom prst="rect">
            <a:avLst/>
          </a:prstGeom>
          <a:noFill/>
        </p:spPr>
      </p:pic>
      <p:pic>
        <p:nvPicPr>
          <p:cNvPr id="7" name="Imagem 6" descr="C:\Users\Administrador\Downloads\logoMapeamentoCadeiaProdutiva.png">
            <a:extLst>
              <a:ext uri="{FF2B5EF4-FFF2-40B4-BE49-F238E27FC236}">
                <a16:creationId xmlns="" xmlns:a16="http://schemas.microsoft.com/office/drawing/2014/main" id="{12FFDB82-0A24-422D-977B-507D9325833E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33" y="39852"/>
            <a:ext cx="2679625" cy="17209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5060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622056" y="3109610"/>
            <a:ext cx="70567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000" b="1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sz="1600" b="1" u="sng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pic>
        <p:nvPicPr>
          <p:cNvPr id="5" name="Imagem 4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9" y="12602"/>
            <a:ext cx="12204000" cy="6840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1605980" y="2132856"/>
            <a:ext cx="1249661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 descr="C:\Users\Administrador\Downloads\logoMapeamentoCadeiaProdutiva.png">
            <a:extLst>
              <a:ext uri="{FF2B5EF4-FFF2-40B4-BE49-F238E27FC236}">
                <a16:creationId xmlns="" xmlns:a16="http://schemas.microsoft.com/office/drawing/2014/main" id="{B76AF9F6-A673-4AF0-9A05-D7E9EA57924F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33" y="39852"/>
            <a:ext cx="2679625" cy="172092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eta para a direita 42">
            <a:extLst>
              <a:ext uri="{FF2B5EF4-FFF2-40B4-BE49-F238E27FC236}">
                <a16:creationId xmlns="" xmlns:a16="http://schemas.microsoft.com/office/drawing/2014/main" id="{B4579595-92DD-428B-95A3-67667CA77110}"/>
              </a:ext>
            </a:extLst>
          </p:cNvPr>
          <p:cNvSpPr/>
          <p:nvPr/>
        </p:nvSpPr>
        <p:spPr>
          <a:xfrm>
            <a:off x="3116687" y="682580"/>
            <a:ext cx="6480319" cy="476519"/>
          </a:xfrm>
          <a:prstGeom prst="rightArrow">
            <a:avLst>
              <a:gd name="adj1" fmla="val 100000"/>
              <a:gd name="adj2" fmla="val 64550"/>
            </a:avLst>
          </a:prstGeom>
          <a:gradFill>
            <a:gsLst>
              <a:gs pos="85000">
                <a:schemeClr val="accent1">
                  <a:tint val="66000"/>
                  <a:satMod val="160000"/>
                </a:schemeClr>
              </a:gs>
              <a:gs pos="59000">
                <a:schemeClr val="accent1">
                  <a:tint val="44500"/>
                  <a:satMod val="160000"/>
                </a:schemeClr>
              </a:gs>
              <a:gs pos="19000">
                <a:schemeClr val="accent1">
                  <a:tint val="23500"/>
                  <a:satMod val="160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pt-BR" b="1" kern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MAIO – DESTAQUE - LANÇAMENTO DO PROGRAMA NO CIESP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8" name="Imagem 7" descr="C:\Users\ADMINI~1\AppData\Local\Temp\IMG-20180525-WA0037.jpg">
            <a:extLst>
              <a:ext uri="{FF2B5EF4-FFF2-40B4-BE49-F238E27FC236}">
                <a16:creationId xmlns="" xmlns:a16="http://schemas.microsoft.com/office/drawing/2014/main" id="{DCDDF66D-AD09-4DD8-8F7B-0E4CBA17985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008" y="1339403"/>
            <a:ext cx="9015212" cy="41186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Retângulo 1">
            <a:extLst>
              <a:ext uri="{FF2B5EF4-FFF2-40B4-BE49-F238E27FC236}">
                <a16:creationId xmlns="" xmlns:a16="http://schemas.microsoft.com/office/drawing/2014/main" id="{5E9E0668-3085-48C0-AACA-A2AF7CD432BB}"/>
              </a:ext>
            </a:extLst>
          </p:cNvPr>
          <p:cNvSpPr/>
          <p:nvPr/>
        </p:nvSpPr>
        <p:spPr>
          <a:xfrm>
            <a:off x="2521330" y="5108694"/>
            <a:ext cx="5764591" cy="104797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pt-BR" b="1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pt-BR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Presença </a:t>
            </a:r>
            <a:r>
              <a:rPr lang="pt-B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aproximadamente 200 Pessoas e </a:t>
            </a:r>
            <a:r>
              <a:rPr lang="pt-BR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70 Empresas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20195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622056" y="3109610"/>
            <a:ext cx="70567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000" b="1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sz="1600" b="1" u="sng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pic>
        <p:nvPicPr>
          <p:cNvPr id="5" name="Imagem 4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409"/>
            <a:ext cx="12204000" cy="6840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1605980" y="2132856"/>
            <a:ext cx="1249661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 descr="C:\Users\Administrador\Downloads\logoMapeamentoCadeiaProdutiva.png">
            <a:extLst>
              <a:ext uri="{FF2B5EF4-FFF2-40B4-BE49-F238E27FC236}">
                <a16:creationId xmlns="" xmlns:a16="http://schemas.microsoft.com/office/drawing/2014/main" id="{BEC4C206-C7EF-49FB-B99B-3B8D3EB1120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33" y="39852"/>
            <a:ext cx="2679625" cy="172092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tângulo 1">
            <a:extLst>
              <a:ext uri="{FF2B5EF4-FFF2-40B4-BE49-F238E27FC236}">
                <a16:creationId xmlns="" xmlns:a16="http://schemas.microsoft.com/office/drawing/2014/main" id="{049DB29F-3B62-4CF7-9548-21C9D2AF444A}"/>
              </a:ext>
            </a:extLst>
          </p:cNvPr>
          <p:cNvSpPr/>
          <p:nvPr/>
        </p:nvSpPr>
        <p:spPr>
          <a:xfrm>
            <a:off x="1281081" y="2058604"/>
            <a:ext cx="8584372" cy="2897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pt-BR" sz="2400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Angsana New" panose="02020603050405020304" pitchFamily="18" charset="-34"/>
              </a:rPr>
              <a:t>77</a:t>
            </a:r>
            <a:r>
              <a:rPr lang="pt-BR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Angsana New" panose="02020603050405020304" pitchFamily="18" charset="-34"/>
              </a:rPr>
              <a:t> - Empresas Inscrita;</a:t>
            </a:r>
            <a:endParaRPr lang="pt-BR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pt-BR" sz="2400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Angsana New" panose="02020603050405020304" pitchFamily="18" charset="-34"/>
              </a:rPr>
              <a:t>30</a:t>
            </a:r>
            <a:r>
              <a:rPr lang="pt-BR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Angsana New" panose="02020603050405020304" pitchFamily="18" charset="-34"/>
              </a:rPr>
              <a:t> - Total Oficinas; </a:t>
            </a:r>
            <a:endParaRPr lang="pt-BR" sz="2400" b="1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pt-BR" sz="2400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Angsana New" panose="02020603050405020304" pitchFamily="18" charset="-34"/>
              </a:rPr>
              <a:t>35 </a:t>
            </a:r>
            <a:r>
              <a:rPr lang="pt-BR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Angsana New" panose="02020603050405020304" pitchFamily="18" charset="-34"/>
              </a:rPr>
              <a:t>- Empresas </a:t>
            </a:r>
            <a:r>
              <a:rPr lang="pt-BR" sz="2400" dirty="0">
                <a:latin typeface="Bookman Old Style" panose="02050604050505020204" pitchFamily="18" charset="0"/>
                <a:ea typeface="Calibri" panose="020F0502020204030204" pitchFamily="34" charset="0"/>
                <a:cs typeface="Angsana New" panose="02020603050405020304" pitchFamily="18" charset="-34"/>
              </a:rPr>
              <a:t>que </a:t>
            </a:r>
            <a:r>
              <a:rPr lang="pt-BR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Angsana New" panose="02020603050405020304" pitchFamily="18" charset="-34"/>
              </a:rPr>
              <a:t>part. Oficinas </a:t>
            </a:r>
            <a:r>
              <a:rPr lang="pt-BR" sz="2400" dirty="0">
                <a:latin typeface="Bookman Old Style" panose="02050604050505020204" pitchFamily="18" charset="0"/>
                <a:ea typeface="Calibri" panose="020F0502020204030204" pitchFamily="34" charset="0"/>
                <a:cs typeface="Angsana New" panose="02020603050405020304" pitchFamily="18" charset="-34"/>
              </a:rPr>
              <a:t>de </a:t>
            </a:r>
            <a:r>
              <a:rPr lang="pt-BR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Angsana New" panose="02020603050405020304" pitchFamily="18" charset="-34"/>
              </a:rPr>
              <a:t>Demandas</a:t>
            </a:r>
            <a:r>
              <a:rPr lang="pt-BR" sz="2400" dirty="0">
                <a:latin typeface="Bookman Old Style" panose="02050604050505020204" pitchFamily="18" charset="0"/>
                <a:ea typeface="Calibri" panose="020F0502020204030204" pitchFamily="34" charset="0"/>
                <a:cs typeface="Angsana New" panose="02020603050405020304" pitchFamily="18" charset="-34"/>
              </a:rPr>
              <a:t>;</a:t>
            </a:r>
            <a:endParaRPr lang="pt-BR" sz="2400" b="1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pt-BR" sz="2400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Angsana New" panose="02020603050405020304" pitchFamily="18" charset="-34"/>
              </a:rPr>
              <a:t>26</a:t>
            </a:r>
            <a:r>
              <a:rPr lang="pt-BR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Angsana New" panose="02020603050405020304" pitchFamily="18" charset="-34"/>
              </a:rPr>
              <a:t> - Empresas que part. Oficinas de Ofertas;</a:t>
            </a:r>
            <a:endParaRPr lang="pt-BR" sz="2400" dirty="0">
              <a:latin typeface="Bookman Old Style" panose="02050604050505020204" pitchFamily="18" charset="0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pt-BR" sz="2400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Angsana New" panose="02020603050405020304" pitchFamily="18" charset="-34"/>
              </a:rPr>
              <a:t>40 - </a:t>
            </a:r>
            <a:r>
              <a:rPr lang="pt-BR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Angsana New" panose="02020603050405020304" pitchFamily="18" charset="-34"/>
              </a:rPr>
              <a:t>Empresas Mapeadas;</a:t>
            </a:r>
            <a:endParaRPr lang="pt-BR" sz="2400" dirty="0">
              <a:latin typeface="Bookman Old Style" panose="02050604050505020204" pitchFamily="18" charset="0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pt-BR" sz="2400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Angsana New" panose="02020603050405020304" pitchFamily="18" charset="-34"/>
              </a:rPr>
              <a:t>9000</a:t>
            </a:r>
            <a:r>
              <a:rPr lang="pt-BR" sz="2400" dirty="0">
                <a:latin typeface="Bookman Old Style" panose="02050604050505020204" pitchFamily="18" charset="0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r>
              <a:rPr lang="pt-BR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Angsana New" panose="02020603050405020304" pitchFamily="18" charset="-34"/>
              </a:rPr>
              <a:t>– Empresas (Abrangência/Metas)</a:t>
            </a:r>
            <a:endParaRPr lang="pt-BR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="" xmlns:a16="http://schemas.microsoft.com/office/drawing/2014/main" id="{79DC446D-64C9-4CF5-AC40-1CBC35B7C0E1}"/>
              </a:ext>
            </a:extLst>
          </p:cNvPr>
          <p:cNvSpPr/>
          <p:nvPr/>
        </p:nvSpPr>
        <p:spPr>
          <a:xfrm>
            <a:off x="3431764" y="403147"/>
            <a:ext cx="4403553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pt-BR" sz="3200" b="1" dirty="0">
                <a:latin typeface="Bookman Old Style" panose="02050604050505020204" pitchFamily="18" charset="0"/>
                <a:ea typeface="Calibri" panose="020F0502020204030204" pitchFamily="34" charset="0"/>
                <a:cs typeface="Angsana New" panose="02020603050405020304" pitchFamily="18" charset="-34"/>
              </a:rPr>
              <a:t>Dados </a:t>
            </a:r>
            <a:r>
              <a:rPr lang="pt-BR" sz="3200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Angsana New" panose="02020603050405020304" pitchFamily="18" charset="-34"/>
              </a:rPr>
              <a:t>do programa:</a:t>
            </a:r>
            <a:endParaRPr lang="pt-BR" sz="3200" b="1" dirty="0">
              <a:latin typeface="Bookman Old Style" panose="02050604050505020204" pitchFamily="18" charset="0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705338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622056" y="3109610"/>
            <a:ext cx="70567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000" b="1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sz="1600" b="1" u="sng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pic>
        <p:nvPicPr>
          <p:cNvPr id="5" name="Imagem 4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4000" cy="6840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1605980" y="2132856"/>
            <a:ext cx="1249661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/>
              <a:t>- Definição de Fornecedores Locais:</a:t>
            </a:r>
            <a:endParaRPr lang="pt-BR" dirty="0"/>
          </a:p>
          <a:p>
            <a:pPr lvl="0"/>
            <a:r>
              <a:rPr lang="pt-BR" dirty="0"/>
              <a:t>Falta de fornecedor de Papelão;</a:t>
            </a:r>
          </a:p>
          <a:p>
            <a:pPr lvl="0"/>
            <a:r>
              <a:rPr lang="pt-BR" dirty="0"/>
              <a:t>Aço galvanizado </a:t>
            </a:r>
            <a:r>
              <a:rPr lang="pt-BR" dirty="0" err="1"/>
              <a:t>pré</a:t>
            </a:r>
            <a:r>
              <a:rPr lang="pt-BR" dirty="0"/>
              <a:t> pintado;</a:t>
            </a:r>
          </a:p>
          <a:p>
            <a:pPr lvl="0"/>
            <a:r>
              <a:rPr lang="pt-BR" dirty="0"/>
              <a:t>Falta de fornecedores locais</a:t>
            </a:r>
          </a:p>
          <a:p>
            <a:pPr lvl="0"/>
            <a:r>
              <a:rPr lang="pt-BR" dirty="0"/>
              <a:t>Preços superiores em Jacareí em relação a outras localidades;</a:t>
            </a:r>
          </a:p>
          <a:p>
            <a:pPr lvl="0"/>
            <a:r>
              <a:rPr lang="pt-BR" dirty="0"/>
              <a:t>Retorno dos orçamentos (prefeitura);</a:t>
            </a:r>
          </a:p>
          <a:p>
            <a:r>
              <a:rPr lang="pt-BR" b="1" dirty="0"/>
              <a:t> </a:t>
            </a:r>
            <a:endParaRPr lang="pt-BR" dirty="0"/>
          </a:p>
        </p:txBody>
      </p:sp>
      <p:pic>
        <p:nvPicPr>
          <p:cNvPr id="6" name="Imagem 5" descr="C:\Users\Administrador\Downloads\logoMapeamentoCadeiaProdutiva.png">
            <a:extLst>
              <a:ext uri="{FF2B5EF4-FFF2-40B4-BE49-F238E27FC236}">
                <a16:creationId xmlns="" xmlns:a16="http://schemas.microsoft.com/office/drawing/2014/main" id="{D2F5B47F-9AE6-414F-BD52-D9C11C1EE7B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33" y="39852"/>
            <a:ext cx="2679625" cy="172092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tângulo 1">
            <a:extLst>
              <a:ext uri="{FF2B5EF4-FFF2-40B4-BE49-F238E27FC236}">
                <a16:creationId xmlns="" xmlns:a16="http://schemas.microsoft.com/office/drawing/2014/main" id="{D64F9600-9A68-4839-8E81-279870AF54C5}"/>
              </a:ext>
            </a:extLst>
          </p:cNvPr>
          <p:cNvSpPr/>
          <p:nvPr/>
        </p:nvSpPr>
        <p:spPr>
          <a:xfrm>
            <a:off x="2731858" y="624467"/>
            <a:ext cx="7669937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pt-BR" sz="28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Consolidação das Planilhas de Dados</a:t>
            </a: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pt-BR" sz="28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Oportunidade de Negócios:</a:t>
            </a:r>
            <a:endParaRPr lang="pt-BR" sz="28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025" y="1970467"/>
            <a:ext cx="9190645" cy="4378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90711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622056" y="3109610"/>
            <a:ext cx="70567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000" b="1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sz="1600" b="1" u="sng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16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pic>
        <p:nvPicPr>
          <p:cNvPr id="5" name="Imagem 4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4000" cy="6840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1605980" y="2132856"/>
            <a:ext cx="1249661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/>
              <a:t>- Definição de Fornecedores Locais:</a:t>
            </a:r>
            <a:endParaRPr lang="pt-BR" dirty="0"/>
          </a:p>
          <a:p>
            <a:pPr lvl="0"/>
            <a:r>
              <a:rPr lang="pt-BR" dirty="0"/>
              <a:t>Falta de fornecedor de Papelão;</a:t>
            </a:r>
          </a:p>
          <a:p>
            <a:pPr lvl="0"/>
            <a:r>
              <a:rPr lang="pt-BR" dirty="0"/>
              <a:t>Aço galvanizado </a:t>
            </a:r>
            <a:r>
              <a:rPr lang="pt-BR" dirty="0" err="1"/>
              <a:t>pré</a:t>
            </a:r>
            <a:r>
              <a:rPr lang="pt-BR" dirty="0"/>
              <a:t> pintado;</a:t>
            </a:r>
          </a:p>
          <a:p>
            <a:pPr lvl="0"/>
            <a:r>
              <a:rPr lang="pt-BR" dirty="0"/>
              <a:t>Falta de fornecedores locais</a:t>
            </a:r>
          </a:p>
          <a:p>
            <a:pPr lvl="0"/>
            <a:r>
              <a:rPr lang="pt-BR" dirty="0"/>
              <a:t>Preços superiores em Jacareí em relação a outras localidades;</a:t>
            </a:r>
          </a:p>
          <a:p>
            <a:pPr lvl="0"/>
            <a:r>
              <a:rPr lang="pt-BR" dirty="0"/>
              <a:t>Retorno dos orçamentos (prefeitura);</a:t>
            </a:r>
          </a:p>
          <a:p>
            <a:r>
              <a:rPr lang="pt-BR" b="1" dirty="0"/>
              <a:t> </a:t>
            </a:r>
            <a:endParaRPr lang="pt-BR" dirty="0"/>
          </a:p>
        </p:txBody>
      </p:sp>
      <p:pic>
        <p:nvPicPr>
          <p:cNvPr id="6" name="Imagem 5" descr="C:\Users\Administrador\Downloads\logoMapeamentoCadeiaProdutiva.png">
            <a:extLst>
              <a:ext uri="{FF2B5EF4-FFF2-40B4-BE49-F238E27FC236}">
                <a16:creationId xmlns="" xmlns:a16="http://schemas.microsoft.com/office/drawing/2014/main" id="{D2F5B47F-9AE6-414F-BD52-D9C11C1EE7B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33" y="39852"/>
            <a:ext cx="2679625" cy="172092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tângulo 1">
            <a:extLst>
              <a:ext uri="{FF2B5EF4-FFF2-40B4-BE49-F238E27FC236}">
                <a16:creationId xmlns="" xmlns:a16="http://schemas.microsoft.com/office/drawing/2014/main" id="{D64F9600-9A68-4839-8E81-279870AF54C5}"/>
              </a:ext>
            </a:extLst>
          </p:cNvPr>
          <p:cNvSpPr/>
          <p:nvPr/>
        </p:nvSpPr>
        <p:spPr>
          <a:xfrm>
            <a:off x="2622057" y="624467"/>
            <a:ext cx="8621199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pt-BR" sz="28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Gargalos - Principais restrições encontradas:</a:t>
            </a:r>
            <a:endParaRPr lang="pt-BR" sz="28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="" xmlns:a16="http://schemas.microsoft.com/office/drawing/2014/main" id="{47F0FE12-3C2D-44C6-849A-385259F79C43}"/>
              </a:ext>
            </a:extLst>
          </p:cNvPr>
          <p:cNvSpPr/>
          <p:nvPr/>
        </p:nvSpPr>
        <p:spPr>
          <a:xfrm>
            <a:off x="812176" y="1755389"/>
            <a:ext cx="3080315" cy="190706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Definição de Fornecedores Locais:</a:t>
            </a:r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Falta de fornecedor de Papelão;</a:t>
            </a:r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Aço galvanizado </a:t>
            </a:r>
            <a:r>
              <a:rPr lang="pt-BR" sz="12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pré</a:t>
            </a: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-pintado;</a:t>
            </a:r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Falta de fornecedores locais</a:t>
            </a:r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Preços superiores em Jacareí em relação a outras localidades;</a:t>
            </a:r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Retorno dos orçamentos (prefeitura);</a:t>
            </a:r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="" xmlns:a16="http://schemas.microsoft.com/office/drawing/2014/main" id="{0D02C006-C020-4B7B-AF5D-2DC2F125C84B}"/>
              </a:ext>
            </a:extLst>
          </p:cNvPr>
          <p:cNvSpPr/>
          <p:nvPr/>
        </p:nvSpPr>
        <p:spPr>
          <a:xfrm>
            <a:off x="4371558" y="1859456"/>
            <a:ext cx="3394745" cy="36059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Network entre empresas:</a:t>
            </a:r>
            <a:endParaRPr lang="pt-B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Acesso à engenharia de projetos das empresas;</a:t>
            </a:r>
            <a:endParaRPr lang="pt-B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Acesso às empresas;</a:t>
            </a:r>
            <a:endParaRPr lang="pt-B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Divulgação/prospecção;</a:t>
            </a:r>
            <a:endParaRPr lang="pt-B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Dificuldades de comunicação dialogar e expor o produto para os setores de vendas;</a:t>
            </a:r>
            <a:endParaRPr lang="pt-B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Divulgação constante devido à alta rotatividade de funcionários dos setores de compras;</a:t>
            </a:r>
            <a:endParaRPr lang="pt-B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Networking não passa do primeiro contato;</a:t>
            </a:r>
            <a:endParaRPr lang="pt-B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Acesso à diretoria das empresas;</a:t>
            </a:r>
            <a:endParaRPr lang="pt-B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Falta de interação entre as necessidades de cada empresa da região</a:t>
            </a:r>
            <a:endParaRPr lang="pt-B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Empresa A, aguardando retirada de sobra de madeiras pela Empresa B;</a:t>
            </a:r>
            <a:endParaRPr lang="pt-B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="" xmlns:a16="http://schemas.microsoft.com/office/drawing/2014/main" id="{0FE1A3B3-8868-48F0-8E88-E7330B18208A}"/>
              </a:ext>
            </a:extLst>
          </p:cNvPr>
          <p:cNvSpPr/>
          <p:nvPr/>
        </p:nvSpPr>
        <p:spPr>
          <a:xfrm>
            <a:off x="1095152" y="3924589"/>
            <a:ext cx="2514362" cy="180087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990600" algn="l"/>
              </a:tabLst>
            </a:pPr>
            <a:r>
              <a:rPr lang="pt-B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pt-BR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Qualificação Profissional</a:t>
            </a:r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Falta de Profissionais qualificados;</a:t>
            </a:r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Busca por certificação;</a:t>
            </a:r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Certificações ISO;</a:t>
            </a:r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de contabilidade com maior suporte as legislações;</a:t>
            </a: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="" xmlns:a16="http://schemas.microsoft.com/office/drawing/2014/main" id="{A1EDE4C1-5976-4BAC-A190-1B2818085981}"/>
              </a:ext>
            </a:extLst>
          </p:cNvPr>
          <p:cNvSpPr/>
          <p:nvPr/>
        </p:nvSpPr>
        <p:spPr>
          <a:xfrm>
            <a:off x="8274341" y="1791623"/>
            <a:ext cx="2179816" cy="135408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t-BR" sz="1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Falta de investimentos em Energias Renováveis e Novas Tecnologias:</a:t>
            </a:r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Energia elétrica;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Sites de empresas com informações;</a:t>
            </a: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94534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699</Words>
  <Application>Microsoft Office PowerPoint</Application>
  <PresentationFormat>Personalizar</PresentationFormat>
  <Paragraphs>159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Walker Antonio Ferraz</dc:creator>
  <cp:lastModifiedBy>User</cp:lastModifiedBy>
  <cp:revision>39</cp:revision>
  <dcterms:created xsi:type="dcterms:W3CDTF">2018-10-25T18:31:00Z</dcterms:created>
  <dcterms:modified xsi:type="dcterms:W3CDTF">2018-10-30T02:38:21Z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1046-10.2.0.6020</vt:lpwstr>
  </property>
</Properties>
</file>