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62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 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 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 /><Relationship Id="rId1" Type="http://schemas.openxmlformats.org/officeDocument/2006/relationships/oleObject" Target="../embeddings/oleObject3.bin" 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 /><Relationship Id="rId1" Type="http://schemas.openxmlformats.org/officeDocument/2006/relationships/oleObject" Target="../embeddings/oleObject4.bin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5">
                    <a:lumMod val="75000"/>
                  </a:schemeClr>
                </a:solidFill>
              </a:defRPr>
            </a:pPr>
            <a:r>
              <a:rPr lang="pt-BR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pt-BR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SENIORIDADE</a:t>
            </a:r>
            <a:endParaRPr lang="pt-BR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8014380990004351"/>
          <c:y val="7.992005477355564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306603332895448"/>
          <c:y val="0.19773663608747563"/>
          <c:w val="0.561974823624521"/>
          <c:h val="0.71636294023707692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pt-BR" u="sng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lang="pt-BR" u="sng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INTERESSE</a:t>
            </a:r>
            <a:endParaRPr lang="pt-BR" u="sng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2616383067820476"/>
          <c:y val="5.488487239049742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597655520378151"/>
          <c:y val="0.14357699214723665"/>
          <c:w val="0.62804688959243693"/>
          <c:h val="0.74246825422125873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7.4509076139461936E-2"/>
                  <c:y val="7.57293772376944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Empreendorismo</a:t>
                    </a:r>
                    <a:r>
                      <a:rPr lang="en-US" sz="1200" b="1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
19%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2C-4D33-B0DF-4AACE3458E9E}"/>
                </c:ext>
              </c:extLst>
            </c:dLbl>
            <c:dLbl>
              <c:idx val="1"/>
              <c:layout>
                <c:manualLayout>
                  <c:x val="9.4730609828300762E-3"/>
                  <c:y val="-2.139886855799678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Visita a</a:t>
                    </a:r>
                  </a:p>
                  <a:p>
                    <a:r>
                      <a:rPr lang="en-US" sz="1200" b="1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estandes
15%</a:t>
                    </a:r>
                    <a:endParaRPr lang="en-US" sz="80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2C-4D33-B0DF-4AACE3458E9E}"/>
                </c:ext>
              </c:extLst>
            </c:dLbl>
            <c:dLbl>
              <c:idx val="2"/>
              <c:layout>
                <c:manualLayout>
                  <c:x val="6.7354127090592006E-2"/>
                  <c:y val="-6.405291898518493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Encontro de Negócios
8%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2C-4D33-B0DF-4AACE3458E9E}"/>
                </c:ext>
              </c:extLst>
            </c:dLbl>
            <c:dLbl>
              <c:idx val="3"/>
              <c:layout>
                <c:manualLayout>
                  <c:x val="0.13294900459299691"/>
                  <c:y val="-1.9660599105273784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Investimentos em Jacareí
8%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2C-4D33-B0DF-4AACE3458E9E}"/>
                </c:ext>
              </c:extLst>
            </c:dLbl>
            <c:dLbl>
              <c:idx val="4"/>
              <c:layout>
                <c:manualLayout>
                  <c:x val="-1.1281507079694221E-2"/>
                  <c:y val="6.8895062186292849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Comércio</a:t>
                    </a:r>
                    <a:r>
                      <a:rPr lang="en-US" sz="1200" b="1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Exterior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2C-4D33-B0DF-4AACE3458E9E}"/>
                </c:ext>
              </c:extLst>
            </c:dLbl>
            <c:dLbl>
              <c:idx val="5"/>
              <c:layout>
                <c:manualLayout>
                  <c:x val="-2.5619588972708621E-2"/>
                  <c:y val="-6.76634017481363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2C-4D33-B0DF-4AACE3458E9E}"/>
                </c:ext>
              </c:extLst>
            </c:dLbl>
            <c:dLbl>
              <c:idx val="6"/>
              <c:layout>
                <c:manualLayout>
                  <c:x val="-1.4231117504605312E-2"/>
                  <c:y val="9.7193444670802412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2C-4D33-B0DF-4AACE3458E9E}"/>
                </c:ext>
              </c:extLst>
            </c:dLbl>
            <c:dLbl>
              <c:idx val="7"/>
              <c:layout>
                <c:manualLayout>
                  <c:x val="-2.1757725120937172E-2"/>
                  <c:y val="1.443464224430232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2C-4D33-B0DF-4AACE3458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Plan1!$A$2:$A$10</c:f>
              <c:strCache>
                <c:ptCount val="9"/>
                <c:pt idx="0">
                  <c:v>Empreendorismo </c:v>
                </c:pt>
                <c:pt idx="1">
                  <c:v>Visita a estandes</c:v>
                </c:pt>
                <c:pt idx="2">
                  <c:v>Encontro de Negócios</c:v>
                </c:pt>
                <c:pt idx="3">
                  <c:v>Investimentos em Jacareí</c:v>
                </c:pt>
                <c:pt idx="4">
                  <c:v>Comércio Exterior</c:v>
                </c:pt>
                <c:pt idx="5">
                  <c:v>Indústria</c:v>
                </c:pt>
                <c:pt idx="6">
                  <c:v>Comércio</c:v>
                </c:pt>
                <c:pt idx="7">
                  <c:v>Turismo</c:v>
                </c:pt>
                <c:pt idx="8">
                  <c:v>Outras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802</c:v>
                </c:pt>
                <c:pt idx="1">
                  <c:v>631</c:v>
                </c:pt>
                <c:pt idx="2">
                  <c:v>446</c:v>
                </c:pt>
                <c:pt idx="3">
                  <c:v>436</c:v>
                </c:pt>
                <c:pt idx="4">
                  <c:v>308</c:v>
                </c:pt>
                <c:pt idx="5">
                  <c:v>644</c:v>
                </c:pt>
                <c:pt idx="6">
                  <c:v>531</c:v>
                </c:pt>
                <c:pt idx="7">
                  <c:v>357</c:v>
                </c:pt>
                <c:pt idx="8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2C-4D33-B0DF-4AACE3458E9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u="sng">
                <a:solidFill>
                  <a:schemeClr val="accent5">
                    <a:lumMod val="75000"/>
                  </a:schemeClr>
                </a:solidFill>
              </a:defRPr>
            </a:pPr>
            <a:r>
              <a:rPr lang="pt-BR" u="sng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pt-BR" u="sng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SENIORIDADE</a:t>
            </a:r>
            <a:endParaRPr lang="pt-BR" u="sng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5575332493971767"/>
          <c:y val="4.41349224443538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306609122729899"/>
          <c:y val="0.17564923781929073"/>
          <c:w val="0.59977944743284228"/>
          <c:h val="0.76455356134932562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4202329777415626E-2"/>
                  <c:y val="2.95684831051979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B3-47D6-98BD-39FD0F900B3B}"/>
                </c:ext>
              </c:extLst>
            </c:dLbl>
            <c:dLbl>
              <c:idx val="1"/>
              <c:layout>
                <c:manualLayout>
                  <c:x val="-2.7272198155800747E-4"/>
                  <c:y val="-1.01347309645124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B3-47D6-98BD-39FD0F900B3B}"/>
                </c:ext>
              </c:extLst>
            </c:dLbl>
            <c:dLbl>
              <c:idx val="2"/>
              <c:layout>
                <c:manualLayout>
                  <c:x val="9.5907230181232627E-4"/>
                  <c:y val="-1.3277265302429245E-2"/>
                </c:manualLayout>
              </c:layout>
              <c:tx>
                <c:rich>
                  <a:bodyPr/>
                  <a:lstStyle/>
                  <a:p>
                    <a:r>
                      <a:rPr lang="en-US" sz="105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Gestores Públicos/</a:t>
                    </a:r>
                  </a:p>
                  <a:p>
                    <a:r>
                      <a:rPr lang="en-US" sz="105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Autoridades 
12%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B3-47D6-98BD-39FD0F900B3B}"/>
                </c:ext>
              </c:extLst>
            </c:dLbl>
            <c:dLbl>
              <c:idx val="3"/>
              <c:layout>
                <c:manualLayout>
                  <c:x val="1.5059763891419473E-2"/>
                  <c:y val="-8.2531236175622678E-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B3-47D6-98BD-39FD0F900B3B}"/>
                </c:ext>
              </c:extLst>
            </c:dLbl>
            <c:dLbl>
              <c:idx val="4"/>
              <c:layout>
                <c:manualLayout>
                  <c:x val="-1.962057277159257E-2"/>
                  <c:y val="-4.2539518711399292E-2"/>
                </c:manualLayout>
              </c:layout>
              <c:tx>
                <c:rich>
                  <a:bodyPr/>
                  <a:lstStyle/>
                  <a:p>
                    <a:r>
                      <a:rPr lang="en-US" sz="105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Empresários/</a:t>
                    </a:r>
                  </a:p>
                  <a:p>
                    <a:r>
                      <a:rPr lang="en-US" sz="105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Proprietário
16%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B3-47D6-98BD-39FD0F900B3B}"/>
                </c:ext>
              </c:extLst>
            </c:dLbl>
            <c:dLbl>
              <c:idx val="5"/>
              <c:layout>
                <c:manualLayout>
                  <c:x val="-1.0558331739683543E-2"/>
                  <c:y val="4.2283365219031438E-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B3-47D6-98BD-39FD0F900B3B}"/>
                </c:ext>
              </c:extLst>
            </c:dLbl>
            <c:dLbl>
              <c:idx val="6"/>
              <c:layout>
                <c:manualLayout>
                  <c:x val="-1.0305232437286416E-2"/>
                  <c:y val="-1.85955890512926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B3-47D6-98BD-39FD0F900B3B}"/>
                </c:ext>
              </c:extLst>
            </c:dLbl>
            <c:dLbl>
              <c:idx val="7"/>
              <c:layout>
                <c:manualLayout>
                  <c:x val="-5.1329381081852627E-5"/>
                  <c:y val="2.69906409451039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B3-47D6-98BD-39FD0F900B3B}"/>
                </c:ext>
              </c:extLst>
            </c:dLbl>
            <c:dLbl>
              <c:idx val="8"/>
              <c:layout>
                <c:manualLayout>
                  <c:x val="-3.7034203881853734E-3"/>
                  <c:y val="-8.028932789508645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Profissionais</a:t>
                    </a:r>
                    <a:r>
                      <a:rPr lang="en-US" dirty="0"/>
                      <a:t>  </a:t>
                    </a:r>
                    <a:r>
                      <a:rPr lang="en-US" dirty="0" err="1"/>
                      <a:t>Liberais</a:t>
                    </a:r>
                    <a:r>
                      <a:rPr lang="en-US" dirty="0"/>
                      <a:t>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B3-47D6-98BD-39FD0F900B3B}"/>
                </c:ext>
              </c:extLst>
            </c:dLbl>
            <c:dLbl>
              <c:idx val="9"/>
              <c:layout>
                <c:manualLayout>
                  <c:x val="5.9997173003849703E-3"/>
                  <c:y val="1.6962412108685854E-3"/>
                </c:manualLayout>
              </c:layout>
              <c:tx>
                <c:rich>
                  <a:bodyPr/>
                  <a:lstStyle/>
                  <a:p>
                    <a:r>
                      <a:rPr lang="en-US" sz="1050" b="1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Imprensa
2%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B3-47D6-98BD-39FD0F900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'[GRAU DE SENIORIDADE - FÓRUM 2018.xlsx]cargo'!$A$1:$A$20</c:f>
              <c:strCache>
                <c:ptCount val="10"/>
                <c:pt idx="0">
                  <c:v>Diretores </c:v>
                </c:pt>
                <c:pt idx="1">
                  <c:v>Professores Universitários </c:v>
                </c:pt>
                <c:pt idx="2">
                  <c:v>Gestores Públicos/Autoridades </c:v>
                </c:pt>
                <c:pt idx="3">
                  <c:v>Gerentes </c:v>
                </c:pt>
                <c:pt idx="4">
                  <c:v>Empresários/Proprietário</c:v>
                </c:pt>
                <c:pt idx="5">
                  <c:v>CEO's </c:v>
                </c:pt>
                <c:pt idx="6">
                  <c:v>Outros</c:v>
                </c:pt>
                <c:pt idx="7">
                  <c:v>Universitários</c:v>
                </c:pt>
                <c:pt idx="8">
                  <c:v>Profissionais  Liberais</c:v>
                </c:pt>
                <c:pt idx="9">
                  <c:v>Imprensa</c:v>
                </c:pt>
              </c:strCache>
            </c:strRef>
          </c:cat>
          <c:val>
            <c:numRef>
              <c:f>'[GRAU DE SENIORIDADE - FÓRUM 2018.xlsx]cargo'!$B$1:$B$20</c:f>
              <c:numCache>
                <c:formatCode>General</c:formatCode>
                <c:ptCount val="10"/>
                <c:pt idx="0">
                  <c:v>51</c:v>
                </c:pt>
                <c:pt idx="1">
                  <c:v>16</c:v>
                </c:pt>
                <c:pt idx="2">
                  <c:v>25</c:v>
                </c:pt>
                <c:pt idx="3">
                  <c:v>26</c:v>
                </c:pt>
                <c:pt idx="4">
                  <c:v>34</c:v>
                </c:pt>
                <c:pt idx="5">
                  <c:v>5</c:v>
                </c:pt>
                <c:pt idx="6">
                  <c:v>13</c:v>
                </c:pt>
                <c:pt idx="7">
                  <c:v>20</c:v>
                </c:pt>
                <c:pt idx="8">
                  <c:v>13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B3-47D6-98BD-39FD0F900B3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u="sng">
                <a:solidFill>
                  <a:schemeClr val="accent5">
                    <a:lumMod val="75000"/>
                  </a:schemeClr>
                </a:solidFill>
              </a:defRPr>
            </a:pPr>
            <a:r>
              <a:rPr lang="pt-BR" u="sng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pt-BR" u="sng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SENIORIDADE</a:t>
            </a:r>
            <a:endParaRPr lang="pt-BR" u="sng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5575332493971767"/>
          <c:y val="4.41349224443538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306609122729899"/>
          <c:y val="0.17564923781929073"/>
          <c:w val="0.59977944743284228"/>
          <c:h val="0.76455356134932562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u="sng">
                <a:solidFill>
                  <a:schemeClr val="accent5">
                    <a:lumMod val="75000"/>
                  </a:schemeClr>
                </a:solidFill>
              </a:defRPr>
            </a:pPr>
            <a:r>
              <a:rPr lang="pt-BR" u="sng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pt-BR" u="sng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SENIORIDADE</a:t>
            </a:r>
            <a:endParaRPr lang="pt-BR" u="sng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5575332493971767"/>
          <c:y val="4.41349224443538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306609122729899"/>
          <c:y val="0.17564923781929073"/>
          <c:w val="0.59977944743284228"/>
          <c:h val="0.76455356134932562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0.62792</cdr:y>
    </cdr:from>
    <cdr:to>
      <cdr:x>0.27143</cdr:x>
      <cdr:y>0.73984</cdr:y>
    </cdr:to>
    <cdr:sp macro="" textlink="">
      <cdr:nvSpPr>
        <cdr:cNvPr id="2" name="CaixaDeTexto 19">
          <a:extLst xmlns:a="http://schemas.openxmlformats.org/drawingml/2006/main">
            <a:ext uri="{FF2B5EF4-FFF2-40B4-BE49-F238E27FC236}">
              <a16:creationId xmlns:a16="http://schemas.microsoft.com/office/drawing/2014/main" id="{7A4DB635-F8E8-4D97-8B49-F1E539B407B7}"/>
            </a:ext>
          </a:extLst>
        </cdr:cNvPr>
        <cdr:cNvSpPr txBox="1"/>
      </cdr:nvSpPr>
      <cdr:spPr>
        <a:xfrm xmlns:a="http://schemas.openxmlformats.org/drawingml/2006/main">
          <a:off x="0" y="3971507"/>
          <a:ext cx="2320067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 REUNIÕES</a:t>
          </a:r>
        </a:p>
        <a:p xmlns:a="http://schemas.openxmlformats.org/drawingml/2006/main">
          <a:pPr algn="ctr"/>
          <a:r>
            <a:rPr lang="pt-BR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SETORIAIS</a:t>
          </a:r>
        </a:p>
      </cdr:txBody>
    </cdr:sp>
  </cdr:relSizeAnchor>
  <cdr:relSizeAnchor xmlns:cdr="http://schemas.openxmlformats.org/drawingml/2006/chartDrawing">
    <cdr:from>
      <cdr:x>0.25796</cdr:x>
      <cdr:y>0.26956</cdr:y>
    </cdr:from>
    <cdr:to>
      <cdr:x>0.97193</cdr:x>
      <cdr:y>0.86027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C5D5D7B6-2D97-454D-9D87-BCDEEC03A601}"/>
            </a:ext>
          </a:extLst>
        </cdr:cNvPr>
        <cdr:cNvSpPr txBox="1"/>
      </cdr:nvSpPr>
      <cdr:spPr>
        <a:xfrm xmlns:a="http://schemas.openxmlformats.org/drawingml/2006/main">
          <a:off x="2204972" y="1704926"/>
          <a:ext cx="6102794" cy="37361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800" b="1" dirty="0">
              <a:latin typeface="Verdana" panose="020B0604030504040204" pitchFamily="34" charset="0"/>
              <a:ea typeface="Verdana" panose="020B0604030504040204" pitchFamily="34" charset="0"/>
            </a:rPr>
            <a:t>1-) Turismo</a:t>
          </a:r>
        </a:p>
        <a:p xmlns:a="http://schemas.openxmlformats.org/drawingml/2006/main">
          <a:endParaRPr lang="pt-BR" sz="1800" b="1" dirty="0"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r>
            <a:rPr lang="pt-BR" sz="1800" b="1" dirty="0">
              <a:latin typeface="Verdana" panose="020B0604030504040204" pitchFamily="34" charset="0"/>
              <a:ea typeface="Verdana" panose="020B0604030504040204" pitchFamily="34" charset="0"/>
            </a:rPr>
            <a:t>2-) Contabilistas e Tributário – Financeiro</a:t>
          </a:r>
        </a:p>
        <a:p xmlns:a="http://schemas.openxmlformats.org/drawingml/2006/main">
          <a:endParaRPr lang="pt-BR" sz="1800" b="1" dirty="0"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r>
            <a:rPr lang="pt-BR" sz="1800" b="1" dirty="0">
              <a:latin typeface="Verdana" panose="020B0604030504040204" pitchFamily="34" charset="0"/>
              <a:ea typeface="Verdana" panose="020B0604030504040204" pitchFamily="34" charset="0"/>
            </a:rPr>
            <a:t>3-) SEJA – Somos Empreendedoras de Jacareí</a:t>
          </a:r>
        </a:p>
        <a:p xmlns:a="http://schemas.openxmlformats.org/drawingml/2006/main">
          <a:endParaRPr lang="pt-BR" sz="1800" b="1" dirty="0"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r>
            <a:rPr lang="pt-BR" sz="1800" b="1" dirty="0">
              <a:latin typeface="Verdana" panose="020B0604030504040204" pitchFamily="34" charset="0"/>
              <a:ea typeface="Verdana" panose="020B0604030504040204" pitchFamily="34" charset="0"/>
            </a:rPr>
            <a:t>4-) COMEX – Comércio Exterior em Jacareí</a:t>
          </a:r>
        </a:p>
        <a:p xmlns:a="http://schemas.openxmlformats.org/drawingml/2006/main">
          <a:endParaRPr lang="pt-BR" sz="1800" b="1" dirty="0"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r>
            <a:rPr lang="pt-BR" sz="1800" b="1" dirty="0">
              <a:latin typeface="Verdana" panose="020B0604030504040204" pitchFamily="34" charset="0"/>
              <a:ea typeface="Verdana" panose="020B0604030504040204" pitchFamily="34" charset="0"/>
            </a:rPr>
            <a:t>5-) Setor Rural e Abastecimento</a:t>
          </a:r>
        </a:p>
        <a:p xmlns:a="http://schemas.openxmlformats.org/drawingml/2006/main">
          <a:endParaRPr lang="pt-BR" sz="1800" b="1" dirty="0"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r>
            <a:rPr lang="pt-BR" sz="1800" b="1" dirty="0">
              <a:latin typeface="Verdana" panose="020B0604030504040204" pitchFamily="34" charset="0"/>
              <a:ea typeface="Verdana" panose="020B0604030504040204" pitchFamily="34" charset="0"/>
            </a:rPr>
            <a:t>6-) Indústria</a:t>
          </a:r>
        </a:p>
        <a:p xmlns:a="http://schemas.openxmlformats.org/drawingml/2006/main">
          <a:endParaRPr lang="pt-BR" sz="1800" b="1" dirty="0"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r>
            <a:rPr lang="pt-BR" sz="1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rPr>
            <a:t>7-) Comércio e Empreendedorismo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0.34476</cdr:x>
      <cdr:y>0.32559</cdr:y>
    </cdr:from>
    <cdr:to>
      <cdr:x>0.92852</cdr:x>
      <cdr:y>0.82652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C5D5D7B6-2D97-454D-9D87-BCDEEC03A601}"/>
            </a:ext>
          </a:extLst>
        </cdr:cNvPr>
        <cdr:cNvSpPr txBox="1"/>
      </cdr:nvSpPr>
      <cdr:spPr>
        <a:xfrm xmlns:a="http://schemas.openxmlformats.org/drawingml/2006/main">
          <a:off x="2946901" y="2059302"/>
          <a:ext cx="4989790" cy="316835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2400" b="1" u="sng" dirty="0">
              <a:latin typeface="Verdana" panose="020B0604030504040204" pitchFamily="34" charset="0"/>
              <a:ea typeface="Verdana" panose="020B0604030504040204" pitchFamily="34" charset="0"/>
            </a:rPr>
            <a:t>Tríplice Hélice</a:t>
          </a:r>
        </a:p>
        <a:p xmlns:a="http://schemas.openxmlformats.org/drawingml/2006/main">
          <a:pPr algn="ctr"/>
          <a:endParaRPr lang="pt-BR" sz="1800" b="1" u="sng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pPr algn="ctr"/>
          <a:endParaRPr lang="pt-BR" sz="900" b="1" u="sng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pPr algn="ctr"/>
          <a:r>
            <a:rPr lang="pt-BR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rPr>
            <a:t>EMPRESA</a:t>
          </a:r>
        </a:p>
        <a:p xmlns:a="http://schemas.openxmlformats.org/drawingml/2006/main">
          <a:pPr algn="ctr"/>
          <a:r>
            <a:rPr lang="pt-BR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rPr>
            <a:t>X</a:t>
          </a:r>
        </a:p>
        <a:p xmlns:a="http://schemas.openxmlformats.org/drawingml/2006/main">
          <a:pPr algn="ctr"/>
          <a:r>
            <a:rPr lang="pt-BR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rPr>
            <a:t>ESCOLA</a:t>
          </a:r>
        </a:p>
        <a:p xmlns:a="http://schemas.openxmlformats.org/drawingml/2006/main">
          <a:pPr algn="ctr"/>
          <a:r>
            <a:rPr lang="pt-BR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rPr>
            <a:t>X</a:t>
          </a:r>
        </a:p>
        <a:p xmlns:a="http://schemas.openxmlformats.org/drawingml/2006/main">
          <a:pPr algn="l"/>
          <a:r>
            <a:rPr lang="pt-BR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rPr>
            <a:t>                 ESTADO </a:t>
          </a:r>
          <a:r>
            <a:rPr lang="pt-BR" sz="1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rPr>
            <a:t>(Governo)</a:t>
          </a:r>
        </a:p>
      </cdr:txBody>
    </cdr:sp>
  </cdr:relSizeAnchor>
  <cdr:relSizeAnchor xmlns:cdr="http://schemas.openxmlformats.org/drawingml/2006/chartDrawing">
    <cdr:from>
      <cdr:x>0.044</cdr:x>
      <cdr:y>0.65878</cdr:y>
    </cdr:from>
    <cdr:to>
      <cdr:x>0.33452</cdr:x>
      <cdr:y>0.81936</cdr:y>
    </cdr:to>
    <cdr:sp macro="" textlink="">
      <cdr:nvSpPr>
        <cdr:cNvPr id="4" name="CaixaDeTexto 27">
          <a:extLst xmlns:a="http://schemas.openxmlformats.org/drawingml/2006/main">
            <a:ext uri="{FF2B5EF4-FFF2-40B4-BE49-F238E27FC236}">
              <a16:creationId xmlns:a16="http://schemas.microsoft.com/office/drawing/2014/main" id="{856C872D-DE7C-4CB2-9241-21A6A5DC19C2}"/>
            </a:ext>
          </a:extLst>
        </cdr:cNvPr>
        <cdr:cNvSpPr txBox="1"/>
      </cdr:nvSpPr>
      <cdr:spPr>
        <a:xfrm xmlns:a="http://schemas.openxmlformats.org/drawingml/2006/main">
          <a:off x="376120" y="4166675"/>
          <a:ext cx="2483231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SUPER</a:t>
          </a:r>
        </a:p>
        <a:p xmlns:a="http://schemas.openxmlformats.org/drawingml/2006/main">
          <a:pPr algn="ctr"/>
          <a:r>
            <a:rPr lang="pt-BR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TALK SHOW           5 Convidados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E2FF-E7EE-47A0-959A-7090684FA2A9}" type="datetimeFigureOut">
              <a:rPr lang="pt-BR" smtClean="0"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935-91D7-427D-859B-315B77F423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02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E2FF-E7EE-47A0-959A-7090684FA2A9}" type="datetimeFigureOut">
              <a:rPr lang="pt-BR" smtClean="0"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935-91D7-427D-859B-315B77F423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87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E2FF-E7EE-47A0-959A-7090684FA2A9}" type="datetimeFigureOut">
              <a:rPr lang="pt-BR" smtClean="0"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935-91D7-427D-859B-315B77F423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31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E2FF-E7EE-47A0-959A-7090684FA2A9}" type="datetimeFigureOut">
              <a:rPr lang="pt-BR" smtClean="0"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935-91D7-427D-859B-315B77F423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99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E2FF-E7EE-47A0-959A-7090684FA2A9}" type="datetimeFigureOut">
              <a:rPr lang="pt-BR" smtClean="0"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935-91D7-427D-859B-315B77F423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71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E2FF-E7EE-47A0-959A-7090684FA2A9}" type="datetimeFigureOut">
              <a:rPr lang="pt-BR" smtClean="0"/>
              <a:t>11/11/2018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935-91D7-427D-859B-315B77F423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27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E2FF-E7EE-47A0-959A-7090684FA2A9}" type="datetimeFigureOut">
              <a:rPr lang="pt-BR" smtClean="0"/>
              <a:t>11/11/2018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935-91D7-427D-859B-315B77F423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08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E2FF-E7EE-47A0-959A-7090684FA2A9}" type="datetimeFigureOut">
              <a:rPr lang="pt-BR" smtClean="0"/>
              <a:t>11/11/2018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935-91D7-427D-859B-315B77F423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52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E2FF-E7EE-47A0-959A-7090684FA2A9}" type="datetimeFigureOut">
              <a:rPr lang="pt-BR" smtClean="0"/>
              <a:t>11/11/2018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935-91D7-427D-859B-315B77F423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15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E2FF-E7EE-47A0-959A-7090684FA2A9}" type="datetimeFigureOut">
              <a:rPr lang="pt-BR" smtClean="0"/>
              <a:t>11/11/2018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935-91D7-427D-859B-315B77F423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18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E2FF-E7EE-47A0-959A-7090684FA2A9}" type="datetimeFigureOut">
              <a:rPr lang="pt-BR" smtClean="0"/>
              <a:t>11/11/2018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935-91D7-427D-859B-315B77F423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47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4E2FF-E7EE-47A0-959A-7090684FA2A9}" type="datetimeFigureOut">
              <a:rPr lang="pt-BR" smtClean="0"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F935-91D7-427D-859B-315B77F423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61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11" Type="http://schemas.openxmlformats.org/officeDocument/2006/relationships/image" Target="../media/image12.png" /><Relationship Id="rId5" Type="http://schemas.openxmlformats.org/officeDocument/2006/relationships/image" Target="../media/image6.jpeg" /><Relationship Id="rId10" Type="http://schemas.openxmlformats.org/officeDocument/2006/relationships/image" Target="../media/image11.png" /><Relationship Id="rId4" Type="http://schemas.openxmlformats.org/officeDocument/2006/relationships/image" Target="../media/image5.jpeg" /><Relationship Id="rId9" Type="http://schemas.openxmlformats.org/officeDocument/2006/relationships/image" Target="../media/image10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Relationship Id="rId5" Type="http://schemas.openxmlformats.org/officeDocument/2006/relationships/chart" Target="../charts/chart2.xml" /><Relationship Id="rId4" Type="http://schemas.openxmlformats.org/officeDocument/2006/relationships/chart" Target="../charts/char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9.png" /><Relationship Id="rId4" Type="http://schemas.openxmlformats.org/officeDocument/2006/relationships/chart" Target="../charts/char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2.png" /><Relationship Id="rId4" Type="http://schemas.openxmlformats.org/officeDocument/2006/relationships/chart" Target="../charts/char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20688"/>
            <a:ext cx="9144000" cy="514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/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FÓRUM EM NÚMEROS: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5170924"/>
          </a:xfrm>
        </p:spPr>
      </p:pic>
    </p:spTree>
    <p:extLst>
      <p:ext uri="{BB962C8B-B14F-4D97-AF65-F5344CB8AC3E}">
        <p14:creationId xmlns:p14="http://schemas.microsoft.com/office/powerpoint/2010/main" val="214250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7687" r="12837" b="21743"/>
          <a:stretch/>
        </p:blipFill>
        <p:spPr>
          <a:xfrm>
            <a:off x="288570" y="5339918"/>
            <a:ext cx="2987287" cy="908632"/>
          </a:xfrm>
          <a:prstGeom prst="rect">
            <a:avLst/>
          </a:prstGeom>
        </p:spPr>
      </p:pic>
      <p:pic>
        <p:nvPicPr>
          <p:cNvPr id="11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1" y="169202"/>
            <a:ext cx="856860" cy="85686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88572" y="1068520"/>
            <a:ext cx="2637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1.600</a:t>
            </a:r>
          </a:p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88" y="47195"/>
            <a:ext cx="1100871" cy="1100871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136817" y="1068520"/>
            <a:ext cx="2607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PATROCINADORES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54" y="123311"/>
            <a:ext cx="1033421" cy="103342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061261" y="1102588"/>
            <a:ext cx="1967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50</a:t>
            </a:r>
          </a:p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APOIADORES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717935" y="3751533"/>
            <a:ext cx="2623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40</a:t>
            </a:r>
          </a:p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EXPOSITORES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331239" y="3751533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REUNIÕES</a:t>
            </a:r>
          </a:p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SETORIAIS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93035" y="3777693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</a:p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PALESTRAS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17" y="2321070"/>
            <a:ext cx="1363875" cy="136387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35" y="2061236"/>
            <a:ext cx="1657061" cy="165706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" y="2204865"/>
            <a:ext cx="1596284" cy="1596284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94" y="4564506"/>
            <a:ext cx="1425473" cy="142268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22" y="4622835"/>
            <a:ext cx="1567937" cy="1247678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3142777" y="5856736"/>
            <a:ext cx="2623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ENCONTRO</a:t>
            </a:r>
          </a:p>
          <a:p>
            <a:pPr algn="ctr"/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NEGÓCIOS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499595" y="5856736"/>
            <a:ext cx="2623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</a:p>
          <a:p>
            <a:pPr algn="ctr"/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SHOW</a:t>
            </a:r>
          </a:p>
        </p:txBody>
      </p:sp>
    </p:spTree>
    <p:extLst>
      <p:ext uri="{BB962C8B-B14F-4D97-AF65-F5344CB8AC3E}">
        <p14:creationId xmlns:p14="http://schemas.microsoft.com/office/powerpoint/2010/main" val="341165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248" r="-289"/>
          <a:stretch/>
        </p:blipFill>
        <p:spPr>
          <a:xfrm>
            <a:off x="467545" y="356520"/>
            <a:ext cx="7401596" cy="56861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7687" r="12837" b="21743"/>
          <a:stretch/>
        </p:blipFill>
        <p:spPr>
          <a:xfrm>
            <a:off x="288570" y="5686194"/>
            <a:ext cx="2483231" cy="7553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868144" y="3429000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Metropolitana do 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 DO PARAÍBA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mais cidades da 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 São Paulo.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5381" y="116632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</a:t>
            </a:r>
          </a:p>
          <a:p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pt-BR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3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7687" r="12837" b="21743"/>
          <a:stretch/>
        </p:blipFill>
        <p:spPr>
          <a:xfrm>
            <a:off x="288570" y="5686194"/>
            <a:ext cx="2483231" cy="755316"/>
          </a:xfrm>
          <a:prstGeom prst="rect">
            <a:avLst/>
          </a:prstGeom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117611"/>
              </p:ext>
            </p:extLst>
          </p:nvPr>
        </p:nvGraphicFramePr>
        <p:xfrm>
          <a:off x="3779913" y="1988840"/>
          <a:ext cx="5033395" cy="394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975039"/>
              </p:ext>
            </p:extLst>
          </p:nvPr>
        </p:nvGraphicFramePr>
        <p:xfrm>
          <a:off x="827584" y="84791"/>
          <a:ext cx="7042283" cy="597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9146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7687" r="12837" b="21743"/>
          <a:stretch/>
        </p:blipFill>
        <p:spPr>
          <a:xfrm>
            <a:off x="288570" y="5686194"/>
            <a:ext cx="2483231" cy="755316"/>
          </a:xfrm>
          <a:prstGeom prst="rect">
            <a:avLst/>
          </a:prstGeom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333496"/>
              </p:ext>
            </p:extLst>
          </p:nvPr>
        </p:nvGraphicFramePr>
        <p:xfrm>
          <a:off x="307717" y="-171400"/>
          <a:ext cx="8062477" cy="632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829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7687" r="12837" b="21743"/>
          <a:stretch/>
        </p:blipFill>
        <p:spPr>
          <a:xfrm>
            <a:off x="288570" y="5686194"/>
            <a:ext cx="2483231" cy="755316"/>
          </a:xfrm>
          <a:prstGeom prst="rect">
            <a:avLst/>
          </a:prstGeom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57866"/>
              </p:ext>
            </p:extLst>
          </p:nvPr>
        </p:nvGraphicFramePr>
        <p:xfrm>
          <a:off x="307717" y="-358494"/>
          <a:ext cx="8547713" cy="632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6E6C97B0-2DCB-4635-8AD1-4C31CE0CB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0" y="1538740"/>
            <a:ext cx="2069723" cy="20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7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7687" r="12837" b="21743"/>
          <a:stretch/>
        </p:blipFill>
        <p:spPr>
          <a:xfrm>
            <a:off x="288570" y="5686194"/>
            <a:ext cx="2483231" cy="755316"/>
          </a:xfrm>
          <a:prstGeom prst="rect">
            <a:avLst/>
          </a:prstGeom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57389"/>
              </p:ext>
            </p:extLst>
          </p:nvPr>
        </p:nvGraphicFramePr>
        <p:xfrm>
          <a:off x="307717" y="-358494"/>
          <a:ext cx="8547713" cy="632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724D979C-955E-4B61-860C-FC7D55B179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06072"/>
            <a:ext cx="2483231" cy="19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21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154</Words>
  <Application>Microsoft Office PowerPoint</Application>
  <PresentationFormat>Apresentação na tela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O FÓRUM EM NÚMEROS: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 Augusto Aguiar dos Santos</dc:creator>
  <cp:lastModifiedBy>Usuário desconhecido</cp:lastModifiedBy>
  <cp:revision>36</cp:revision>
  <dcterms:created xsi:type="dcterms:W3CDTF">2018-11-07T16:44:19Z</dcterms:created>
  <dcterms:modified xsi:type="dcterms:W3CDTF">2018-11-11T12:12:10Z</dcterms:modified>
</cp:coreProperties>
</file>