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3" r:id="rId4"/>
    <p:sldId id="287" r:id="rId5"/>
    <p:sldId id="312" r:id="rId6"/>
    <p:sldId id="314" r:id="rId7"/>
    <p:sldId id="315" r:id="rId8"/>
    <p:sldId id="316" r:id="rId9"/>
    <p:sldId id="283" r:id="rId10"/>
    <p:sldId id="323" r:id="rId11"/>
    <p:sldId id="317" r:id="rId12"/>
    <p:sldId id="318" r:id="rId13"/>
    <p:sldId id="319" r:id="rId14"/>
    <p:sldId id="304" r:id="rId15"/>
    <p:sldId id="324" r:id="rId16"/>
    <p:sldId id="305" r:id="rId17"/>
    <p:sldId id="294" r:id="rId18"/>
    <p:sldId id="320" r:id="rId1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348"/>
    <a:srgbClr val="E32F21"/>
    <a:srgbClr val="663300"/>
    <a:srgbClr val="008080"/>
    <a:srgbClr val="CC00FF"/>
    <a:srgbClr val="CC9900"/>
    <a:srgbClr val="FF0066"/>
    <a:srgbClr val="F3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1038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55.3\Prefeitura\SG\DGT\3%20-%20Controladoria\RELAT&#211;RIO%20DE%20GASTOS%20E%20DESPESAS\RELAT&#211;RIO%20ANUAL%202021%20PARA%20PORTAL%20TRANSPAR&#202;NCI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invertIfNegative val="0"/>
          <c:cat>
            <c:strRef>
              <c:f>'próprias municipais'!$A$7:$A$14</c:f>
              <c:strCache>
                <c:ptCount val="8"/>
                <c:pt idx="0">
                  <c:v>ISSQN  79</c:v>
                </c:pt>
                <c:pt idx="1">
                  <c:v>IPTU   54</c:v>
                </c:pt>
                <c:pt idx="2">
                  <c:v>DÍVIDA ATIVA TOTAL  28</c:v>
                </c:pt>
                <c:pt idx="3">
                  <c:v>IRRF  20</c:v>
                </c:pt>
                <c:pt idx="4">
                  <c:v>ITBI  20</c:v>
                </c:pt>
                <c:pt idx="5">
                  <c:v>TAXA DE LIXO 8</c:v>
                </c:pt>
                <c:pt idx="6">
                  <c:v>MULTA DE TRÂNSITO  6</c:v>
                </c:pt>
                <c:pt idx="7">
                  <c:v>OUTRAS  15</c:v>
                </c:pt>
              </c:strCache>
            </c:strRef>
          </c:cat>
          <c:val>
            <c:numRef>
              <c:f>'próprias municipais'!$B$7:$B$14</c:f>
              <c:numCache>
                <c:formatCode>#,##0.0</c:formatCode>
                <c:ptCount val="8"/>
                <c:pt idx="0">
                  <c:v>79</c:v>
                </c:pt>
                <c:pt idx="1">
                  <c:v>54</c:v>
                </c:pt>
                <c:pt idx="2">
                  <c:v>28</c:v>
                </c:pt>
                <c:pt idx="3">
                  <c:v>20</c:v>
                </c:pt>
                <c:pt idx="4">
                  <c:v>20</c:v>
                </c:pt>
                <c:pt idx="5">
                  <c:v>8</c:v>
                </c:pt>
                <c:pt idx="6">
                  <c:v>6</c:v>
                </c:pt>
                <c:pt idx="7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2D-4F2B-BABA-82E40F6C4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070848"/>
        <c:axId val="69072384"/>
        <c:axId val="178060352"/>
      </c:bar3DChart>
      <c:catAx>
        <c:axId val="69070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9072384"/>
        <c:crosses val="autoZero"/>
        <c:auto val="1"/>
        <c:lblAlgn val="ctr"/>
        <c:lblOffset val="100"/>
        <c:noMultiLvlLbl val="0"/>
      </c:catAx>
      <c:valAx>
        <c:axId val="69072384"/>
        <c:scaling>
          <c:orientation val="minMax"/>
        </c:scaling>
        <c:delete val="1"/>
        <c:axPos val="l"/>
        <c:majorGridlines/>
        <c:numFmt formatCode="#,##0.0" sourceLinked="1"/>
        <c:majorTickMark val="out"/>
        <c:minorTickMark val="none"/>
        <c:tickLblPos val="nextTo"/>
        <c:crossAx val="69070848"/>
        <c:crosses val="autoZero"/>
        <c:crossBetween val="between"/>
      </c:valAx>
      <c:serAx>
        <c:axId val="178060352"/>
        <c:scaling>
          <c:orientation val="minMax"/>
        </c:scaling>
        <c:delete val="1"/>
        <c:axPos val="b"/>
        <c:majorTickMark val="out"/>
        <c:minorTickMark val="none"/>
        <c:tickLblPos val="nextTo"/>
        <c:crossAx val="69072384"/>
        <c:crosses val="autoZero"/>
      </c:ser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'demais secretarias'!$A$2:$A$17</c:f>
              <c:strCache>
                <c:ptCount val="15"/>
                <c:pt idx="0">
                  <c:v>FOLHA DE PAGAMENTO    67.239</c:v>
                </c:pt>
                <c:pt idx="1">
                  <c:v>OBRAS DO CAF    56.888</c:v>
                </c:pt>
                <c:pt idx="2">
                  <c:v>DÍVIDA IPMJ     13.837</c:v>
                </c:pt>
                <c:pt idx="3">
                  <c:v>DÍVIDA TRAT. ESGOTO   11.049</c:v>
                </c:pt>
                <c:pt idx="4">
                  <c:v>ENERGIA ELÉTRICA    9.118</c:v>
                </c:pt>
                <c:pt idx="5">
                  <c:v>PASEP     8.761</c:v>
                </c:pt>
                <c:pt idx="6">
                  <c:v>VALE TRANSP/ALIM/REFEIÇÃO    8.566</c:v>
                </c:pt>
                <c:pt idx="7">
                  <c:v>JUDICIAIS/PRECATÓRIOS    4.761</c:v>
                </c:pt>
                <c:pt idx="8">
                  <c:v>DÍVIDAS DIVERSAS     4.165</c:v>
                </c:pt>
                <c:pt idx="9">
                  <c:v>TARIFAS BANCÁRIAS     3.528</c:v>
                </c:pt>
                <c:pt idx="10">
                  <c:v>DÍVIDA PMAT/PNAFM   3.111</c:v>
                </c:pt>
                <c:pt idx="11">
                  <c:v>LEMPEZA, PORTARIA, ETC   2.789</c:v>
                </c:pt>
                <c:pt idx="12">
                  <c:v>DÍVIDA VIA SP    2.586</c:v>
                </c:pt>
                <c:pt idx="13">
                  <c:v>OBRAS/EQUIPAMENTOS    1.934</c:v>
                </c:pt>
                <c:pt idx="14">
                  <c:v>OUTROS  16.209</c:v>
                </c:pt>
              </c:strCache>
            </c:strRef>
          </c:cat>
          <c:val>
            <c:numRef>
              <c:f>'demais secretarias'!$B$2:$B$16</c:f>
              <c:numCache>
                <c:formatCode>#,##0</c:formatCode>
                <c:ptCount val="15"/>
                <c:pt idx="0">
                  <c:v>67239</c:v>
                </c:pt>
                <c:pt idx="1">
                  <c:v>56888</c:v>
                </c:pt>
                <c:pt idx="2">
                  <c:v>13837</c:v>
                </c:pt>
                <c:pt idx="3">
                  <c:v>11049</c:v>
                </c:pt>
                <c:pt idx="4">
                  <c:v>9118</c:v>
                </c:pt>
                <c:pt idx="5">
                  <c:v>8761</c:v>
                </c:pt>
                <c:pt idx="6">
                  <c:v>8566</c:v>
                </c:pt>
                <c:pt idx="7">
                  <c:v>4760</c:v>
                </c:pt>
                <c:pt idx="8">
                  <c:v>4165</c:v>
                </c:pt>
                <c:pt idx="9">
                  <c:v>3528</c:v>
                </c:pt>
                <c:pt idx="10">
                  <c:v>3111</c:v>
                </c:pt>
                <c:pt idx="11">
                  <c:v>2789</c:v>
                </c:pt>
                <c:pt idx="12">
                  <c:v>2586</c:v>
                </c:pt>
                <c:pt idx="13">
                  <c:v>1934</c:v>
                </c:pt>
                <c:pt idx="14">
                  <c:v>16209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D4-4E53-A770-1BF6A8E90B4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432551977068129"/>
          <c:y val="6.8575957545788171E-2"/>
          <c:w val="0.36031939385695794"/>
          <c:h val="0.8628480849084236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432551977068129"/>
          <c:y val="6.8575957545788171E-2"/>
          <c:w val="0.36031939385695794"/>
          <c:h val="0.8628480849084236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folhas!$A$16:$A$28</c:f>
              <c:strCache>
                <c:ptCount val="13"/>
                <c:pt idx="0">
                  <c:v>EDUCAÇÃO   110.926</c:v>
                </c:pt>
                <c:pt idx="1">
                  <c:v>SAÚDE    65.258</c:v>
                </c:pt>
                <c:pt idx="2">
                  <c:v>ENCARGOS GERAIS    22.051</c:v>
                </c:pt>
                <c:pt idx="3">
                  <c:v>SEGURANÇA    16.479</c:v>
                </c:pt>
                <c:pt idx="4">
                  <c:v>INFRAESTRUTURA   11.759</c:v>
                </c:pt>
                <c:pt idx="5">
                  <c:v>ADMINISTRAÇÃO E RH   9.879</c:v>
                </c:pt>
                <c:pt idx="6">
                  <c:v>SAS     9.816</c:v>
                </c:pt>
                <c:pt idx="7">
                  <c:v>MEIO AMBIENTE    7.103</c:v>
                </c:pt>
                <c:pt idx="8">
                  <c:v>MOBILIDADE   5.815</c:v>
                </c:pt>
                <c:pt idx="9">
                  <c:v>ESPORTE    3.867</c:v>
                </c:pt>
                <c:pt idx="10">
                  <c:v>PROCURADORIA    2.914</c:v>
                </c:pt>
                <c:pt idx="11">
                  <c:v>DESENV. ECONÔMICO   2.286</c:v>
                </c:pt>
                <c:pt idx="12">
                  <c:v>OUTROS     9.747</c:v>
                </c:pt>
              </c:strCache>
            </c:strRef>
          </c:cat>
          <c:val>
            <c:numRef>
              <c:f>folhas!$B$16:$B$28</c:f>
              <c:numCache>
                <c:formatCode>#,##0</c:formatCode>
                <c:ptCount val="13"/>
                <c:pt idx="0">
                  <c:v>110926</c:v>
                </c:pt>
                <c:pt idx="1">
                  <c:v>65258</c:v>
                </c:pt>
                <c:pt idx="2">
                  <c:v>22051</c:v>
                </c:pt>
                <c:pt idx="3">
                  <c:v>16479</c:v>
                </c:pt>
                <c:pt idx="4">
                  <c:v>11759</c:v>
                </c:pt>
                <c:pt idx="5">
                  <c:v>9879</c:v>
                </c:pt>
                <c:pt idx="6">
                  <c:v>9816</c:v>
                </c:pt>
                <c:pt idx="7">
                  <c:v>7103</c:v>
                </c:pt>
                <c:pt idx="8">
                  <c:v>5815</c:v>
                </c:pt>
                <c:pt idx="9">
                  <c:v>3867</c:v>
                </c:pt>
                <c:pt idx="10">
                  <c:v>2914</c:v>
                </c:pt>
                <c:pt idx="11">
                  <c:v>2286</c:v>
                </c:pt>
                <c:pt idx="12">
                  <c:v>9747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0B-450E-AA0E-5F27E6871BC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Arial Black" panose="020B0A04020102020204" pitchFamily="34" charset="0"/>
        </a:defRPr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11"/>
            <c:bubble3D val="0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2FE-4850-B0F2-668ADA720ED0}"/>
              </c:ext>
            </c:extLst>
          </c:dPt>
          <c:dPt>
            <c:idx val="12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2FE-4850-B0F2-668ADA720ED0}"/>
              </c:ext>
            </c:extLst>
          </c:dPt>
          <c:dPt>
            <c:idx val="15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2FE-4850-B0F2-668ADA720ED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'por secretaria'!$A$15:$A$30</c:f>
              <c:strCache>
                <c:ptCount val="16"/>
                <c:pt idx="0">
                  <c:v>SAÚDE    293.735</c:v>
                </c:pt>
                <c:pt idx="1">
                  <c:v>EDUCAÇÃO    203.311</c:v>
                </c:pt>
                <c:pt idx="2">
                  <c:v>ENARGOS GERAIS    101.526</c:v>
                </c:pt>
                <c:pt idx="3">
                  <c:v>MEIO AMBIENTE    85.122</c:v>
                </c:pt>
                <c:pt idx="4">
                  <c:v>PLANEJAMENTO     61.467</c:v>
                </c:pt>
                <c:pt idx="5">
                  <c:v>INFRAESTRUTURA    38.031</c:v>
                </c:pt>
                <c:pt idx="6">
                  <c:v>MOBILIDADE URBANA    26.992</c:v>
                </c:pt>
                <c:pt idx="7">
                  <c:v>ASSIST. SOCIAL    21.146</c:v>
                </c:pt>
                <c:pt idx="8">
                  <c:v>SEGURANÇA    17.566</c:v>
                </c:pt>
                <c:pt idx="9">
                  <c:v>ADM. E RH    12.114</c:v>
                </c:pt>
                <c:pt idx="10">
                  <c:v>ESPORTES    5.124</c:v>
                </c:pt>
                <c:pt idx="11">
                  <c:v> DES. ECONÔMICO    3.950</c:v>
                </c:pt>
                <c:pt idx="12">
                  <c:v>EXECUTIVO    3.526</c:v>
                </c:pt>
                <c:pt idx="13">
                  <c:v>GOVERNO  3.457</c:v>
                </c:pt>
                <c:pt idx="14">
                  <c:v>PROCURADORIA GERAL    3.205</c:v>
                </c:pt>
                <c:pt idx="15">
                  <c:v>FINANÇAS    2.606</c:v>
                </c:pt>
              </c:strCache>
            </c:strRef>
          </c:cat>
          <c:val>
            <c:numRef>
              <c:f>'por secretaria'!$B$15:$B$30</c:f>
              <c:numCache>
                <c:formatCode>#,##0</c:formatCode>
                <c:ptCount val="16"/>
                <c:pt idx="0">
                  <c:v>293735</c:v>
                </c:pt>
                <c:pt idx="1">
                  <c:v>203311</c:v>
                </c:pt>
                <c:pt idx="2">
                  <c:v>101526</c:v>
                </c:pt>
                <c:pt idx="3">
                  <c:v>85122</c:v>
                </c:pt>
                <c:pt idx="4">
                  <c:v>61467</c:v>
                </c:pt>
                <c:pt idx="5">
                  <c:v>38031</c:v>
                </c:pt>
                <c:pt idx="6">
                  <c:v>26992</c:v>
                </c:pt>
                <c:pt idx="7">
                  <c:v>21146</c:v>
                </c:pt>
                <c:pt idx="8">
                  <c:v>17566</c:v>
                </c:pt>
                <c:pt idx="9">
                  <c:v>12114</c:v>
                </c:pt>
                <c:pt idx="10">
                  <c:v>5124</c:v>
                </c:pt>
                <c:pt idx="11">
                  <c:v>3950</c:v>
                </c:pt>
                <c:pt idx="12">
                  <c:v>3526</c:v>
                </c:pt>
                <c:pt idx="13">
                  <c:v>3457</c:v>
                </c:pt>
                <c:pt idx="14">
                  <c:v>3205</c:v>
                </c:pt>
                <c:pt idx="15">
                  <c:v>2606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2FE-4850-B0F2-668ADA720ED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6010655384494852"/>
          <c:y val="0"/>
          <c:w val="0.23861950092059386"/>
          <c:h val="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 Black" panose="020B0A04020102020204" pitchFamily="34" charset="0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invertIfNegative val="0"/>
          <c:cat>
            <c:strRef>
              <c:f>'outras esferas'!$A$2:$A$10</c:f>
              <c:strCache>
                <c:ptCount val="9"/>
                <c:pt idx="0">
                  <c:v>ICMS  325</c:v>
                </c:pt>
                <c:pt idx="1">
                  <c:v>FPM   95</c:v>
                </c:pt>
                <c:pt idx="2">
                  <c:v>SUS  83</c:v>
                </c:pt>
                <c:pt idx="3">
                  <c:v>IPVA   40</c:v>
                </c:pt>
                <c:pt idx="4">
                  <c:v>CAPITAL 38</c:v>
                </c:pt>
                <c:pt idx="5">
                  <c:v>DIFERENÇA FUNDEB   37</c:v>
                </c:pt>
                <c:pt idx="6">
                  <c:v>FNDE (EDUCAÇÃO)   20</c:v>
                </c:pt>
                <c:pt idx="7">
                  <c:v>COVID 19 + AFM 11</c:v>
                </c:pt>
                <c:pt idx="8">
                  <c:v>OUTROS  15</c:v>
                </c:pt>
              </c:strCache>
            </c:strRef>
          </c:cat>
          <c:val>
            <c:numRef>
              <c:f>'outras esferas'!$B$2:$B$10</c:f>
              <c:numCache>
                <c:formatCode>#,##0.0</c:formatCode>
                <c:ptCount val="9"/>
                <c:pt idx="0">
                  <c:v>325</c:v>
                </c:pt>
                <c:pt idx="1">
                  <c:v>95</c:v>
                </c:pt>
                <c:pt idx="2">
                  <c:v>83</c:v>
                </c:pt>
                <c:pt idx="3">
                  <c:v>40</c:v>
                </c:pt>
                <c:pt idx="4">
                  <c:v>38</c:v>
                </c:pt>
                <c:pt idx="5">
                  <c:v>37</c:v>
                </c:pt>
                <c:pt idx="6">
                  <c:v>20</c:v>
                </c:pt>
                <c:pt idx="7">
                  <c:v>11</c:v>
                </c:pt>
                <c:pt idx="8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E6-4077-A20F-24F8A1D41B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134656"/>
        <c:axId val="74136192"/>
        <c:axId val="76361728"/>
      </c:bar3DChart>
      <c:catAx>
        <c:axId val="74134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4136192"/>
        <c:crosses val="autoZero"/>
        <c:auto val="1"/>
        <c:lblAlgn val="ctr"/>
        <c:lblOffset val="100"/>
        <c:noMultiLvlLbl val="0"/>
      </c:catAx>
      <c:valAx>
        <c:axId val="74136192"/>
        <c:scaling>
          <c:orientation val="minMax"/>
        </c:scaling>
        <c:delete val="1"/>
        <c:axPos val="l"/>
        <c:majorGridlines/>
        <c:numFmt formatCode="#,##0.0" sourceLinked="1"/>
        <c:majorTickMark val="out"/>
        <c:minorTickMark val="none"/>
        <c:tickLblPos val="nextTo"/>
        <c:crossAx val="74134656"/>
        <c:crosses val="autoZero"/>
        <c:crossBetween val="between"/>
      </c:valAx>
      <c:serAx>
        <c:axId val="76361728"/>
        <c:scaling>
          <c:orientation val="minMax"/>
        </c:scaling>
        <c:delete val="1"/>
        <c:axPos val="b"/>
        <c:majorTickMark val="out"/>
        <c:minorTickMark val="none"/>
        <c:tickLblPos val="nextTo"/>
        <c:crossAx val="74136192"/>
        <c:crosses val="autoZero"/>
      </c:ser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'saúde '!$A$14:$A$23</c:f>
              <c:strCache>
                <c:ptCount val="10"/>
                <c:pt idx="0">
                  <c:v>CONVÊNIO COM OS    75.517</c:v>
                </c:pt>
                <c:pt idx="1">
                  <c:v>SANTA CASA   68.817</c:v>
                </c:pt>
                <c:pt idx="2">
                  <c:v>FOLHA    65.258</c:v>
                </c:pt>
                <c:pt idx="3">
                  <c:v>SÃO FRANCISCO   30.788</c:v>
                </c:pt>
                <c:pt idx="4">
                  <c:v>SERVIÇOS/MEDICAMENTOS    24589</c:v>
                </c:pt>
                <c:pt idx="5">
                  <c:v>SAMU   5.436</c:v>
                </c:pt>
                <c:pt idx="6">
                  <c:v>VALE REFEIÇÃO/ALIMENT.    5.295</c:v>
                </c:pt>
                <c:pt idx="7">
                  <c:v>LIMPEZA, PORTARIA ETC   5.077</c:v>
                </c:pt>
                <c:pt idx="8">
                  <c:v>LOCAÇÃO DE VEICULOS   2.634</c:v>
                </c:pt>
                <c:pt idx="9">
                  <c:v>OUTROS    10.324</c:v>
                </c:pt>
              </c:strCache>
            </c:strRef>
          </c:cat>
          <c:val>
            <c:numRef>
              <c:f>'saúde '!$B$14:$B$23</c:f>
              <c:numCache>
                <c:formatCode>#,##0</c:formatCode>
                <c:ptCount val="10"/>
                <c:pt idx="0">
                  <c:v>75517</c:v>
                </c:pt>
                <c:pt idx="1">
                  <c:v>68817</c:v>
                </c:pt>
                <c:pt idx="2">
                  <c:v>65258</c:v>
                </c:pt>
                <c:pt idx="3">
                  <c:v>30788</c:v>
                </c:pt>
                <c:pt idx="4">
                  <c:v>24589</c:v>
                </c:pt>
                <c:pt idx="5">
                  <c:v>5436</c:v>
                </c:pt>
                <c:pt idx="6">
                  <c:v>5295</c:v>
                </c:pt>
                <c:pt idx="7">
                  <c:v>5077</c:v>
                </c:pt>
                <c:pt idx="8">
                  <c:v>2634</c:v>
                </c:pt>
                <c:pt idx="9">
                  <c:v>10324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9A-4003-B468-8FA00B68A5F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106606625706521"/>
          <c:y val="5.3127419845999911E-2"/>
          <c:w val="0.33893393374293479"/>
          <c:h val="0.9468725711611629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educação!$A$13:$A$22</c:f>
              <c:strCache>
                <c:ptCount val="10"/>
                <c:pt idx="0">
                  <c:v>FOLHA DE PAGAMENTO    110.926</c:v>
                </c:pt>
                <c:pt idx="1">
                  <c:v>LIMPEZA GERAL / PORTARIA   20.269</c:v>
                </c:pt>
                <c:pt idx="2">
                  <c:v>CONSTRUÇÃO/REFORMA/EQUIP. 17.324</c:v>
                </c:pt>
                <c:pt idx="3">
                  <c:v>MERENDA    8.516</c:v>
                </c:pt>
                <c:pt idx="4">
                  <c:v>VALE REFEIÇÃO/ALIM.    8.215</c:v>
                </c:pt>
                <c:pt idx="5">
                  <c:v>SUBVENÇÃO A CRECHES     8.115</c:v>
                </c:pt>
                <c:pt idx="6">
                  <c:v>TRANSPORTE DE ALUNOS 3.409</c:v>
                </c:pt>
                <c:pt idx="7">
                  <c:v>ESTAGIÁRIOS    1.809</c:v>
                </c:pt>
                <c:pt idx="8">
                  <c:v>ENERGIA ELÉTRICA    1.558</c:v>
                </c:pt>
                <c:pt idx="9">
                  <c:v>OUTROS    23.170</c:v>
                </c:pt>
              </c:strCache>
            </c:strRef>
          </c:cat>
          <c:val>
            <c:numRef>
              <c:f>educação!$B$13:$B$22</c:f>
              <c:numCache>
                <c:formatCode>#,##0</c:formatCode>
                <c:ptCount val="10"/>
                <c:pt idx="0">
                  <c:v>110926</c:v>
                </c:pt>
                <c:pt idx="1">
                  <c:v>20269</c:v>
                </c:pt>
                <c:pt idx="2">
                  <c:v>17324</c:v>
                </c:pt>
                <c:pt idx="3">
                  <c:v>8516</c:v>
                </c:pt>
                <c:pt idx="4">
                  <c:v>8215</c:v>
                </c:pt>
                <c:pt idx="5">
                  <c:v>8115</c:v>
                </c:pt>
                <c:pt idx="6">
                  <c:v>3409</c:v>
                </c:pt>
                <c:pt idx="7">
                  <c:v>1809</c:v>
                </c:pt>
                <c:pt idx="8">
                  <c:v>1558</c:v>
                </c:pt>
                <c:pt idx="9">
                  <c:v>23170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03-42E5-A4DC-2D6AA5513F9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225031053923375E-2"/>
          <c:y val="6.5404735660777716E-2"/>
          <c:w val="0.64018430740667021"/>
          <c:h val="0.9055466211281532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899335871144242"/>
          <c:y val="9.7924348641358364E-2"/>
          <c:w val="0.28038013333896733"/>
          <c:h val="0.7954364810244885"/>
        </c:manualLayout>
      </c:layout>
      <c:overlay val="0"/>
      <c:txPr>
        <a:bodyPr/>
        <a:lstStyle/>
        <a:p>
          <a:pPr>
            <a:defRPr b="1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'sas '!$A$11:$A$19</c:f>
              <c:strCache>
                <c:ptCount val="9"/>
                <c:pt idx="0">
                  <c:v>FOLHA   9.816</c:v>
                </c:pt>
                <c:pt idx="1">
                  <c:v>SUBVENÇÃO   5.743</c:v>
                </c:pt>
                <c:pt idx="2">
                  <c:v>CESTAS BÁSICAS 1.963</c:v>
                </c:pt>
                <c:pt idx="3">
                  <c:v>LIMPEZA/ PORTARIA    905</c:v>
                </c:pt>
                <c:pt idx="4">
                  <c:v>LOCAÇÃO DE VEÍCULOS   629</c:v>
                </c:pt>
                <c:pt idx="5">
                  <c:v>VALE TRANSPORTE 351</c:v>
                </c:pt>
                <c:pt idx="6">
                  <c:v>MARMITEX/CAFÉ    230</c:v>
                </c:pt>
                <c:pt idx="7">
                  <c:v>PASSAGENS  DOADAS    89</c:v>
                </c:pt>
                <c:pt idx="8">
                  <c:v>OUTROS   1.420</c:v>
                </c:pt>
              </c:strCache>
            </c:strRef>
          </c:cat>
          <c:val>
            <c:numRef>
              <c:f>'sas '!$B$11:$B$19</c:f>
              <c:numCache>
                <c:formatCode>#,##0</c:formatCode>
                <c:ptCount val="9"/>
                <c:pt idx="0">
                  <c:v>9816</c:v>
                </c:pt>
                <c:pt idx="1">
                  <c:v>5743</c:v>
                </c:pt>
                <c:pt idx="2">
                  <c:v>1963</c:v>
                </c:pt>
                <c:pt idx="3" formatCode="General">
                  <c:v>905</c:v>
                </c:pt>
                <c:pt idx="4" formatCode="General">
                  <c:v>629</c:v>
                </c:pt>
                <c:pt idx="5" formatCode="General">
                  <c:v>351</c:v>
                </c:pt>
                <c:pt idx="6" formatCode="General">
                  <c:v>230</c:v>
                </c:pt>
                <c:pt idx="7" formatCode="General">
                  <c:v>89</c:v>
                </c:pt>
                <c:pt idx="8">
                  <c:v>1420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30-4ECF-93CE-36194074D0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'infra  '!$A$15:$A$21</c:f>
              <c:strCache>
                <c:ptCount val="7"/>
                <c:pt idx="0">
                  <c:v>FOLHA   11.759</c:v>
                </c:pt>
                <c:pt idx="1">
                  <c:v>OBRAS DIVERSAS   6.716</c:v>
                </c:pt>
                <c:pt idx="2">
                  <c:v>AQUISIÇÃO DE TERRENOS   4.975</c:v>
                </c:pt>
                <c:pt idx="3">
                  <c:v>ILUMINAÇÃO PÚBLICA   2.744</c:v>
                </c:pt>
                <c:pt idx="4">
                  <c:v>COMBUSTÍVEIS   2.706</c:v>
                </c:pt>
                <c:pt idx="5">
                  <c:v>ENTORNO DO TURI  2.671</c:v>
                </c:pt>
                <c:pt idx="6">
                  <c:v>OUTROS   6.459</c:v>
                </c:pt>
              </c:strCache>
            </c:strRef>
          </c:cat>
          <c:val>
            <c:numRef>
              <c:f>'infra  '!$B$15:$B$21</c:f>
              <c:numCache>
                <c:formatCode>#,##0</c:formatCode>
                <c:ptCount val="7"/>
                <c:pt idx="0">
                  <c:v>11759</c:v>
                </c:pt>
                <c:pt idx="1">
                  <c:v>6716</c:v>
                </c:pt>
                <c:pt idx="2">
                  <c:v>4975</c:v>
                </c:pt>
                <c:pt idx="3">
                  <c:v>2744</c:v>
                </c:pt>
                <c:pt idx="4">
                  <c:v>2706</c:v>
                </c:pt>
                <c:pt idx="5">
                  <c:v>2671</c:v>
                </c:pt>
                <c:pt idx="6">
                  <c:v>6459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42-44AC-B342-5333DAB0C34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'mobilidade '!$A$10:$A$15</c:f>
              <c:strCache>
                <c:ptCount val="6"/>
                <c:pt idx="0">
                  <c:v>CUSTEIO TRANSP. PÚBLICO - COVID 7.657</c:v>
                </c:pt>
                <c:pt idx="1">
                  <c:v>GESTÃO TRÂNSITO  6.015</c:v>
                </c:pt>
                <c:pt idx="2">
                  <c:v>FOLHA     5.815</c:v>
                </c:pt>
                <c:pt idx="3">
                  <c:v>SUBVENÇÃO JTU  - COVID 2.508</c:v>
                </c:pt>
                <c:pt idx="4">
                  <c:v>PRODESP (DETRAN) 1.688</c:v>
                </c:pt>
                <c:pt idx="5">
                  <c:v>OUTROS     3.317</c:v>
                </c:pt>
              </c:strCache>
            </c:strRef>
          </c:cat>
          <c:val>
            <c:numRef>
              <c:f>'mobilidade '!$B$10:$B$15</c:f>
              <c:numCache>
                <c:formatCode>_-* #,##0_-;\-* #,##0_-;_-* "-"??_-;_-@_-</c:formatCode>
                <c:ptCount val="6"/>
                <c:pt idx="0">
                  <c:v>7657</c:v>
                </c:pt>
                <c:pt idx="1">
                  <c:v>6015</c:v>
                </c:pt>
                <c:pt idx="2">
                  <c:v>5815</c:v>
                </c:pt>
                <c:pt idx="3">
                  <c:v>2508</c:v>
                </c:pt>
                <c:pt idx="4">
                  <c:v>1688</c:v>
                </c:pt>
                <c:pt idx="5">
                  <c:v>3317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39-4751-B48B-629A0C74711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'meio ambiente'!$A$5:$A$11</c:f>
              <c:strCache>
                <c:ptCount val="7"/>
                <c:pt idx="0">
                  <c:v>COLETA/ TRATAMENTO RESÍDUOS     73.476</c:v>
                </c:pt>
                <c:pt idx="1">
                  <c:v>FOLHA    7.103</c:v>
                </c:pt>
                <c:pt idx="2">
                  <c:v>LIMPEZA/ PORTARIAS/PRAÇAS       1.340</c:v>
                </c:pt>
                <c:pt idx="3">
                  <c:v>ALUGUEL VEÍCULOS    1.161</c:v>
                </c:pt>
                <c:pt idx="4">
                  <c:v>RAÇÃO/CASTRAÇÃO/VETERINÁRIO    587</c:v>
                </c:pt>
                <c:pt idx="5">
                  <c:v>OBRAS   484</c:v>
                </c:pt>
                <c:pt idx="6">
                  <c:v>OUTROS      971</c:v>
                </c:pt>
              </c:strCache>
            </c:strRef>
          </c:cat>
          <c:val>
            <c:numRef>
              <c:f>'meio ambiente'!$B$5:$B$11</c:f>
              <c:numCache>
                <c:formatCode>#,##0</c:formatCode>
                <c:ptCount val="7"/>
                <c:pt idx="0">
                  <c:v>73476</c:v>
                </c:pt>
                <c:pt idx="1">
                  <c:v>7103</c:v>
                </c:pt>
                <c:pt idx="2">
                  <c:v>1340</c:v>
                </c:pt>
                <c:pt idx="3">
                  <c:v>1161</c:v>
                </c:pt>
                <c:pt idx="4">
                  <c:v>587</c:v>
                </c:pt>
                <c:pt idx="5">
                  <c:v>484</c:v>
                </c:pt>
                <c:pt idx="6">
                  <c:v>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F3-4F1B-B6E4-9B8FF074A5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0.36667</cdr:x>
      <cdr:y>0.12811</cdr:y>
    </cdr:from>
    <cdr:to>
      <cdr:x>0.56667</cdr:x>
      <cdr:y>0.46975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676400" y="3429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>
              <a:latin typeface="Arial Black" panose="020B0A04020102020204" pitchFamily="34" charset="0"/>
            </a:rPr>
            <a:t>230 Milhões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0.42157</cdr:x>
      <cdr:y>0.06519</cdr:y>
    </cdr:from>
    <cdr:to>
      <cdr:x>0.61765</cdr:x>
      <cdr:y>0.36899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965960" y="19621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>
              <a:latin typeface="Arial Black" panose="020B0A04020102020204" pitchFamily="34" charset="0"/>
            </a:rPr>
            <a:t>664 Milhões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53" cy="49633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532" y="0"/>
            <a:ext cx="2945553" cy="49633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r">
              <a:defRPr sz="1200"/>
            </a:lvl1pPr>
          </a:lstStyle>
          <a:p>
            <a:fld id="{E06E6F32-487B-4523-B534-567EC52E086A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716"/>
            <a:ext cx="2945553" cy="49633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532" y="9428716"/>
            <a:ext cx="2945553" cy="49633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r">
              <a:defRPr sz="1200"/>
            </a:lvl1pPr>
          </a:lstStyle>
          <a:p>
            <a:fld id="{647C1064-7A6C-42C6-9390-D0DC150249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210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23A52-FED5-4456-8D46-AF5DB948AA46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9546A-7957-4192-A326-2C9EF1F2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083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04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40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51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157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78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79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181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47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86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9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61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EB16-1CD0-4A02-8EFD-91A6AB3D9987}" type="datetimeFigureOut">
              <a:rPr lang="pt-BR" smtClean="0"/>
              <a:t>02/03/2022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6D8C7-17F3-46DC-A59E-8356F061D8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43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4554" y="2501177"/>
            <a:ext cx="8280070" cy="1379312"/>
          </a:xfrm>
        </p:spPr>
        <p:txBody>
          <a:bodyPr>
            <a:normAutofit fontScale="90000"/>
          </a:bodyPr>
          <a:lstStyle/>
          <a:p>
            <a:pPr algn="l"/>
            <a:r>
              <a:rPr lang="pt-BR" sz="3800" b="1" dirty="0">
                <a:latin typeface="Myriad Pro"/>
              </a:rPr>
              <a:t/>
            </a:r>
            <a:br>
              <a:rPr lang="pt-BR" sz="3800" b="1" dirty="0">
                <a:latin typeface="Myriad Pro"/>
              </a:rPr>
            </a:br>
            <a:r>
              <a:rPr lang="pt-BR" sz="3800" b="1" dirty="0">
                <a:latin typeface="Myriad Pro"/>
              </a:rPr>
              <a:t/>
            </a:r>
            <a:br>
              <a:rPr lang="pt-BR" sz="3800" b="1" dirty="0">
                <a:latin typeface="Myriad Pro"/>
              </a:rPr>
            </a:br>
            <a:r>
              <a:rPr lang="pt-BR" sz="3800" b="1" dirty="0">
                <a:latin typeface="Myriad Pro"/>
              </a:rPr>
              <a:t/>
            </a:r>
            <a:br>
              <a:rPr lang="pt-BR" sz="3800" b="1" dirty="0">
                <a:latin typeface="Myriad Pro"/>
              </a:rPr>
            </a:br>
            <a:r>
              <a:rPr lang="pt-BR" sz="3800" b="1" dirty="0">
                <a:latin typeface="Myriad Pro"/>
              </a:rPr>
              <a:t/>
            </a:r>
            <a:br>
              <a:rPr lang="pt-BR" sz="3800" b="1" dirty="0">
                <a:latin typeface="Myriad Pro"/>
              </a:rPr>
            </a:br>
            <a:r>
              <a:rPr lang="pt-BR" sz="4900" b="1" dirty="0">
                <a:latin typeface="Myriad Pro"/>
              </a:rPr>
              <a:t/>
            </a:r>
            <a:br>
              <a:rPr lang="pt-BR" sz="4900" b="1" dirty="0">
                <a:latin typeface="Myriad Pro"/>
              </a:rPr>
            </a:br>
            <a:endParaRPr lang="pt-BR" sz="4900" b="1" dirty="0">
              <a:latin typeface="Myriad Pro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572000" y="5697351"/>
            <a:ext cx="371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Controlador Geral: Luiz Carlos S. </a:t>
            </a:r>
            <a:r>
              <a:rPr lang="pt-BR" sz="1600" dirty="0" err="1"/>
              <a:t>Turci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85058" y="3702359"/>
            <a:ext cx="50960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Myriad Pro" panose="020B0503030403020204" pitchFamily="34" charset="0"/>
              </a:rPr>
              <a:t>Relatório de Gastos e Receitas </a:t>
            </a:r>
            <a:r>
              <a:rPr lang="pt-BR" sz="3200" b="1" dirty="0" smtClean="0">
                <a:latin typeface="Myriad Pro" panose="020B0503030403020204" pitchFamily="34" charset="0"/>
              </a:rPr>
              <a:t>2021</a:t>
            </a:r>
            <a:endParaRPr lang="pt-BR" sz="3200" b="1" dirty="0"/>
          </a:p>
        </p:txBody>
      </p:sp>
      <p:sp>
        <p:nvSpPr>
          <p:cNvPr id="6" name="Retângulo 5"/>
          <p:cNvSpPr/>
          <p:nvPr/>
        </p:nvSpPr>
        <p:spPr>
          <a:xfrm>
            <a:off x="601226" y="2736502"/>
            <a:ext cx="6679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Myriad Pro" panose="020B0503030403020204" pitchFamily="34" charset="0"/>
              </a:rPr>
              <a:t>Diretoria de Governança e Transparência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03493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60" y="0"/>
            <a:ext cx="8944040" cy="670803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804331" y="2450176"/>
            <a:ext cx="7374467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600" dirty="0"/>
              <a:t>	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62951"/>
              </p:ext>
            </p:extLst>
          </p:nvPr>
        </p:nvGraphicFramePr>
        <p:xfrm>
          <a:off x="2170850" y="680880"/>
          <a:ext cx="4641428" cy="4744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270"/>
                <a:gridCol w="591343"/>
                <a:gridCol w="61599"/>
                <a:gridCol w="2171338"/>
                <a:gridCol w="1329754"/>
                <a:gridCol w="130124"/>
              </a:tblGrid>
              <a:tr h="379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9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9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58326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Arial Black" panose="020B0A04020102020204" pitchFamily="34" charset="0"/>
                        </a:rPr>
                        <a:t>UNIDADES ATENDIDAS</a:t>
                      </a: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 Black" panose="020B0A04020102020204" pitchFamily="34" charset="0"/>
                        </a:rPr>
                        <a:t> VALOR GASTO EM 2021 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738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6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EMEF's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EMEF SANTO </a:t>
                      </a:r>
                      <a:r>
                        <a:rPr lang="pt-BR" sz="1200" u="none" strike="noStrike" dirty="0" smtClean="0">
                          <a:effectLst/>
                          <a:latin typeface="Arial Black" panose="020B0A04020102020204" pitchFamily="34" charset="0"/>
                        </a:rPr>
                        <a:t>ANTONIO </a:t>
                      </a:r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DA BOA VISTA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3.713.409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EMEF LAMARTINE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4.803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EMEF ADÉLIA MONTEIRO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1.076.420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EMEF SANTA ROSA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7.913.817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62944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7774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12.708.449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85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442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25876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16.556.097 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442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60" y="149970"/>
            <a:ext cx="8944040" cy="670803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89611" y="661352"/>
            <a:ext cx="81216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6. Despesas da SAS.</a:t>
            </a:r>
          </a:p>
          <a:p>
            <a:r>
              <a:rPr lang="pt-BR" sz="1600" dirty="0">
                <a:solidFill>
                  <a:srgbClr val="F39200"/>
                </a:solidFill>
                <a:latin typeface="Myriad Pro Black" panose="020B0903030403020204" pitchFamily="34" charset="0"/>
              </a:rPr>
              <a:t>          </a:t>
            </a:r>
            <a:endParaRPr lang="pt-BR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804331" y="2450176"/>
            <a:ext cx="7374467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600" dirty="0"/>
              <a:t>	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32574" y="1480423"/>
            <a:ext cx="757326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dirty="0">
                <a:latin typeface="Myriad Pro"/>
              </a:rPr>
              <a:t>                 </a:t>
            </a:r>
            <a:r>
              <a:rPr lang="pt-BR" sz="1600" dirty="0">
                <a:latin typeface="Myriad Pro"/>
              </a:rPr>
              <a:t>A Secretaria de Assistência Social gastou </a:t>
            </a:r>
            <a:r>
              <a:rPr lang="pt-BR" b="1" dirty="0" smtClean="0">
                <a:latin typeface="Myriad Pro"/>
              </a:rPr>
              <a:t>21,1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Reais, os quais foram investidos da seguinte forma:</a:t>
            </a:r>
            <a:endParaRPr lang="pt-BR" dirty="0">
              <a:latin typeface="Myriad Pro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495696" y="2162020"/>
            <a:ext cx="1610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805739"/>
              </p:ext>
            </p:extLst>
          </p:nvPr>
        </p:nvGraphicFramePr>
        <p:xfrm>
          <a:off x="906190" y="2573543"/>
          <a:ext cx="7170747" cy="3963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9804931"/>
              </p:ext>
            </p:extLst>
          </p:nvPr>
        </p:nvGraphicFramePr>
        <p:xfrm>
          <a:off x="804331" y="2357586"/>
          <a:ext cx="7374467" cy="4105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60515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44" y="225657"/>
            <a:ext cx="9139415" cy="6854561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 rot="2764201">
            <a:off x="7917432" y="5034125"/>
            <a:ext cx="118891" cy="1805705"/>
          </a:xfrm>
          <a:prstGeom prst="rect">
            <a:avLst/>
          </a:prstGeom>
          <a:solidFill>
            <a:srgbClr val="F39200"/>
          </a:solidFill>
          <a:ln>
            <a:solidFill>
              <a:srgbClr val="F3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56828" y="225657"/>
            <a:ext cx="790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7. Infraestrutura.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56505" y="917034"/>
            <a:ext cx="70086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dirty="0">
                <a:latin typeface="Myriad Pro"/>
              </a:rPr>
              <a:t>              Foi gasto em infraestrutura </a:t>
            </a:r>
            <a:r>
              <a:rPr lang="pt-BR" b="1" dirty="0">
                <a:latin typeface="Myriad Pro"/>
              </a:rPr>
              <a:t> </a:t>
            </a:r>
            <a:r>
              <a:rPr lang="pt-BR" b="1" dirty="0" smtClean="0">
                <a:latin typeface="Myriad Pro"/>
              </a:rPr>
              <a:t>38,0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Reais.</a:t>
            </a:r>
            <a:endParaRPr lang="pt-BR" sz="1600" dirty="0"/>
          </a:p>
        </p:txBody>
      </p:sp>
      <p:sp>
        <p:nvSpPr>
          <p:cNvPr id="10" name="CaixaDeTexto 11"/>
          <p:cNvSpPr txBox="1"/>
          <p:nvPr/>
        </p:nvSpPr>
        <p:spPr>
          <a:xfrm>
            <a:off x="5980246" y="1600716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0571823"/>
              </p:ext>
            </p:extLst>
          </p:nvPr>
        </p:nvGraphicFramePr>
        <p:xfrm>
          <a:off x="1031631" y="1731521"/>
          <a:ext cx="7315200" cy="450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5063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44" y="0"/>
            <a:ext cx="9139415" cy="6854561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04330" y="570041"/>
            <a:ext cx="790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8. Mobilidade</a:t>
            </a:r>
            <a:r>
              <a:rPr lang="pt-BR" sz="3200" dirty="0">
                <a:solidFill>
                  <a:srgbClr val="F39200"/>
                </a:solidFill>
                <a:latin typeface="Myriad Pro Black" panose="020B0903030403020204" pitchFamily="34" charset="0"/>
              </a:rPr>
              <a:t>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8075" y="1323338"/>
            <a:ext cx="73744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1600" dirty="0">
                <a:latin typeface="Myriad Pro"/>
              </a:rPr>
              <a:t> Foi utilizado </a:t>
            </a:r>
            <a:r>
              <a:rPr lang="pt-BR" sz="1600" b="1" dirty="0" smtClean="0">
                <a:latin typeface="Myriad Pro"/>
              </a:rPr>
              <a:t>27,0</a:t>
            </a:r>
            <a:r>
              <a:rPr lang="pt-BR" b="1" dirty="0" smtClean="0">
                <a:latin typeface="Myriad Pro"/>
              </a:rPr>
              <a:t>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em mobilidade urbana.</a:t>
            </a:r>
          </a:p>
        </p:txBody>
      </p:sp>
      <p:sp>
        <p:nvSpPr>
          <p:cNvPr id="9" name="CaixaDeTexto 9"/>
          <p:cNvSpPr txBox="1"/>
          <p:nvPr/>
        </p:nvSpPr>
        <p:spPr>
          <a:xfrm>
            <a:off x="5874173" y="2099361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9567295"/>
              </p:ext>
            </p:extLst>
          </p:nvPr>
        </p:nvGraphicFramePr>
        <p:xfrm>
          <a:off x="1442702" y="1831169"/>
          <a:ext cx="6623538" cy="4635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3389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" y="3439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04330" y="570041"/>
            <a:ext cx="790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9. Despesas do Meio Ambiente.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04332" y="1481364"/>
            <a:ext cx="754909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   </a:t>
            </a:r>
            <a:r>
              <a:rPr lang="pt-BR" sz="1600" dirty="0">
                <a:latin typeface="Myriad Pro"/>
              </a:rPr>
              <a:t>Foi gasto </a:t>
            </a:r>
            <a:r>
              <a:rPr lang="pt-BR" sz="1600" b="1" dirty="0" smtClean="0">
                <a:latin typeface="Myriad Pro"/>
              </a:rPr>
              <a:t>85,1</a:t>
            </a:r>
            <a:r>
              <a:rPr lang="pt-BR" b="1" dirty="0" smtClean="0">
                <a:latin typeface="Myriad Pro"/>
              </a:rPr>
              <a:t>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 na Secretaria de Meio Ambiente.</a:t>
            </a:r>
          </a:p>
          <a:p>
            <a:pPr algn="just">
              <a:lnSpc>
                <a:spcPct val="150000"/>
              </a:lnSpc>
            </a:pPr>
            <a:endParaRPr lang="pt-BR" sz="1600" dirty="0">
              <a:latin typeface="Myriad Pro"/>
            </a:endParaRPr>
          </a:p>
        </p:txBody>
      </p:sp>
      <p:sp>
        <p:nvSpPr>
          <p:cNvPr id="9" name="CaixaDeTexto 11"/>
          <p:cNvSpPr txBox="1"/>
          <p:nvPr/>
        </p:nvSpPr>
        <p:spPr>
          <a:xfrm>
            <a:off x="5348422" y="2030980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653958"/>
              </p:ext>
            </p:extLst>
          </p:nvPr>
        </p:nvGraphicFramePr>
        <p:xfrm>
          <a:off x="949569" y="2072739"/>
          <a:ext cx="7619999" cy="417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5633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" y="3439"/>
            <a:ext cx="9139415" cy="6854561"/>
          </a:xfrm>
          <a:prstGeom prst="rect">
            <a:avLst/>
          </a:prstGeom>
        </p:spPr>
      </p:pic>
      <p:sp>
        <p:nvSpPr>
          <p:cNvPr id="9" name="CaixaDeTexto 11"/>
          <p:cNvSpPr txBox="1"/>
          <p:nvPr/>
        </p:nvSpPr>
        <p:spPr>
          <a:xfrm>
            <a:off x="5657896" y="1862812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*</a:t>
            </a:r>
            <a:r>
              <a:rPr lang="pt-BR" sz="1000" i="1" dirty="0"/>
              <a:t>Valores em milhares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970586" y="409006"/>
            <a:ext cx="762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10. Despesas - Demais Secretarias.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79639" y="1075281"/>
            <a:ext cx="7374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dirty="0">
                <a:latin typeface="Myriad Pro"/>
              </a:rPr>
              <a:t>	</a:t>
            </a:r>
            <a:r>
              <a:rPr lang="pt-BR" sz="1600" dirty="0">
                <a:latin typeface="Myriad Pro"/>
              </a:rPr>
              <a:t>As demais Secretarias gastaram o valor de </a:t>
            </a:r>
            <a:r>
              <a:rPr lang="pt-BR" sz="1600" b="1" dirty="0" smtClean="0">
                <a:latin typeface="Myriad Pro"/>
              </a:rPr>
              <a:t>214,5</a:t>
            </a:r>
            <a:r>
              <a:rPr lang="pt-BR" b="1" dirty="0" smtClean="0">
                <a:latin typeface="Myriad Pro"/>
              </a:rPr>
              <a:t>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Reais, distribuídos da seguinte forma</a:t>
            </a:r>
            <a:r>
              <a:rPr lang="pt-BR" sz="1400" dirty="0">
                <a:latin typeface="Myriad Pro"/>
              </a:rPr>
              <a:t>:</a:t>
            </a:r>
            <a:r>
              <a:rPr lang="pt-BR" dirty="0"/>
              <a:t> </a:t>
            </a:r>
            <a:r>
              <a:rPr lang="pt-BR" sz="1400" dirty="0">
                <a:latin typeface="Myriad Pro"/>
              </a:rPr>
              <a:t>	</a:t>
            </a:r>
            <a:endParaRPr lang="pt-BR" sz="1600" dirty="0">
              <a:latin typeface="Myriad Pro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452420"/>
              </p:ext>
            </p:extLst>
          </p:nvPr>
        </p:nvGraphicFramePr>
        <p:xfrm>
          <a:off x="797170" y="1993617"/>
          <a:ext cx="7678616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3467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0" y="42750"/>
            <a:ext cx="9139415" cy="6854561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47157" y="321759"/>
            <a:ext cx="868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11. Despesas com Folha de Pagamento.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29020" y="1025642"/>
            <a:ext cx="7358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/>
              <a:t>               </a:t>
            </a:r>
            <a:r>
              <a:rPr lang="pt-BR" sz="1600" dirty="0">
                <a:latin typeface="Myriad Pro"/>
              </a:rPr>
              <a:t>Foi gasto, a título de folha de pagamento e encargos, o total de </a:t>
            </a:r>
            <a:r>
              <a:rPr lang="pt-BR" sz="2000" b="1" dirty="0" smtClean="0">
                <a:latin typeface="Myriad Pro"/>
              </a:rPr>
              <a:t>277,9 </a:t>
            </a:r>
            <a:r>
              <a:rPr lang="pt-BR" sz="2000" b="1" dirty="0">
                <a:latin typeface="Myriad Pro"/>
              </a:rPr>
              <a:t>milhões</a:t>
            </a:r>
            <a:r>
              <a:rPr lang="pt-BR" sz="1600" dirty="0">
                <a:latin typeface="Myriad Pro"/>
              </a:rPr>
              <a:t> de Reais.</a:t>
            </a:r>
            <a:endParaRPr lang="pt-BR" dirty="0">
              <a:latin typeface="Myriad Pro"/>
            </a:endParaRPr>
          </a:p>
        </p:txBody>
      </p:sp>
      <p:sp>
        <p:nvSpPr>
          <p:cNvPr id="9" name="CaixaDeTexto 11"/>
          <p:cNvSpPr txBox="1"/>
          <p:nvPr/>
        </p:nvSpPr>
        <p:spPr>
          <a:xfrm>
            <a:off x="5637839" y="1859488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599403"/>
              </p:ext>
            </p:extLst>
          </p:nvPr>
        </p:nvGraphicFramePr>
        <p:xfrm>
          <a:off x="738554" y="1985368"/>
          <a:ext cx="7502769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400106"/>
              </p:ext>
            </p:extLst>
          </p:nvPr>
        </p:nvGraphicFramePr>
        <p:xfrm>
          <a:off x="957262" y="1281111"/>
          <a:ext cx="7706092" cy="5236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2389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" y="0"/>
            <a:ext cx="9139415" cy="6854561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137832" y="901700"/>
            <a:ext cx="6620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12.  Encargos Gerais.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804331" y="1481364"/>
            <a:ext cx="7555898" cy="5407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              </a:t>
            </a:r>
            <a:r>
              <a:rPr lang="pt-BR" sz="1600" dirty="0">
                <a:latin typeface="Myriad Pro"/>
              </a:rPr>
              <a:t>Compreendem os Encargos Gerais gastos com nos Serviços de Terceiros:</a:t>
            </a:r>
          </a:p>
          <a:p>
            <a:pPr algn="just">
              <a:lnSpc>
                <a:spcPct val="150000"/>
              </a:lnSpc>
            </a:pPr>
            <a:endParaRPr lang="pt-BR" sz="1600" dirty="0">
              <a:latin typeface="Myriad Pro"/>
            </a:endParaRP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Café da manhã (para servidores braçais);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Aluguel de copiadoras;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Tarifas bancárias;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Sistema de gestão financeira e tributária;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Sistema de gestão do ISSQN;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Gestão da dívida ativa;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Correios;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Limpeza, conservação e pequenos reparos;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Manutenção da área de informática;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Adm. do Poupa Tempo;</a:t>
            </a: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dirty="0">
                <a:latin typeface="Myriad Pro"/>
              </a:rPr>
              <a:t>Sistema de monitoramento;</a:t>
            </a:r>
          </a:p>
          <a:p>
            <a:pPr lvl="4" algn="just">
              <a:lnSpc>
                <a:spcPct val="150000"/>
              </a:lnSpc>
            </a:pPr>
            <a:endParaRPr lang="pt-BR" sz="1400" dirty="0">
              <a:latin typeface="Myriad Pro"/>
            </a:endParaRPr>
          </a:p>
          <a:p>
            <a:pPr marL="2114550" lvl="4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896042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79" y="3439"/>
            <a:ext cx="9139415" cy="6854561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013882" y="398238"/>
            <a:ext cx="77066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1. Distribuição dos Gastos </a:t>
            </a:r>
          </a:p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        por Secretaria.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013882" y="1465217"/>
            <a:ext cx="743881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1600" dirty="0">
                <a:latin typeface="Myriad Pro"/>
              </a:rPr>
              <a:t>Segue demonstrativo da participação percentual das Secretarias com referência aos gastos totais de </a:t>
            </a:r>
            <a:r>
              <a:rPr lang="pt-BR" sz="1600" b="1" dirty="0" smtClean="0">
                <a:latin typeface="Myriad Pro"/>
              </a:rPr>
              <a:t>882,8</a:t>
            </a:r>
            <a:r>
              <a:rPr lang="pt-BR" sz="1600" dirty="0" smtClean="0">
                <a:latin typeface="Myriad Pro"/>
              </a:rPr>
              <a:t> </a:t>
            </a:r>
            <a:r>
              <a:rPr lang="pt-BR" sz="1600" dirty="0">
                <a:latin typeface="Myriad Pro"/>
              </a:rPr>
              <a:t>milhões: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43704"/>
              </p:ext>
            </p:extLst>
          </p:nvPr>
        </p:nvGraphicFramePr>
        <p:xfrm>
          <a:off x="246185" y="2342380"/>
          <a:ext cx="8042030" cy="4339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024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44" y="0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04332" y="288521"/>
            <a:ext cx="6620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1. Introdução.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04331" y="1303621"/>
            <a:ext cx="73744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dirty="0">
                <a:latin typeface="Myriad Pro"/>
              </a:rPr>
              <a:t>Criada pela Lei nº 6.105 de 23 de fevereiro de 2017, a Controladoria Geral é um órgão de controle interno e integrante da Diretoria de Governança e Transparência, responsável pela organização, avaliação, análise e armazenamento das informações contábeis da Prefeitura. </a:t>
            </a:r>
          </a:p>
          <a:p>
            <a:pPr algn="just"/>
            <a:r>
              <a:rPr lang="pt-BR" dirty="0">
                <a:latin typeface="Myriad Pro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Myriad Pro"/>
              </a:rPr>
              <a:t>                A sua principal função é supervisionar o cumprimento de prazos e metas fiscais, financeiras e de eficiência dos resultados dos planos orçamentários, avaliar a regularidade dos processos e procedimentos, a fim de manter a integridade do patrimônio público.</a:t>
            </a:r>
            <a:endParaRPr lang="pt-BR" sz="2000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3354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66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04327" y="334355"/>
            <a:ext cx="6620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2. Do Relatório.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486072" y="1144767"/>
            <a:ext cx="7851214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dirty="0"/>
              <a:t>	</a:t>
            </a:r>
            <a:r>
              <a:rPr lang="pt-BR" dirty="0">
                <a:latin typeface="Myriad Pro"/>
              </a:rPr>
              <a:t> Este relatório possibilita aos munícipes visualizarem e analisarem o cenário financeiro da Prefeitura, abrangendo receitas e despesas organizadas em eixos estruturantes (Social, Desenvolvimento Sustentável e Gestão Eficiente), com destaque às Secretarias de maior impacto.</a:t>
            </a:r>
          </a:p>
          <a:p>
            <a:pPr algn="just"/>
            <a:endParaRPr lang="pt-BR" sz="1600" dirty="0">
              <a:latin typeface="Myriad Pro"/>
            </a:endParaRPr>
          </a:p>
          <a:p>
            <a:pPr algn="just">
              <a:lnSpc>
                <a:spcPct val="150000"/>
              </a:lnSpc>
            </a:pPr>
            <a:r>
              <a:rPr lang="pt-BR" sz="1600" dirty="0">
                <a:latin typeface="Myriad Pro"/>
              </a:rPr>
              <a:t>	</a:t>
            </a:r>
            <a:r>
              <a:rPr lang="pt-BR" dirty="0">
                <a:latin typeface="Myriad Pro"/>
              </a:rPr>
              <a:t>Os eixos compreendem* :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Myriad Pro"/>
              </a:rPr>
              <a:t>Social:</a:t>
            </a:r>
            <a:r>
              <a:rPr lang="pt-BR" sz="1600" dirty="0">
                <a:latin typeface="Myriad Pro"/>
              </a:rPr>
              <a:t> a Saúde, Educação, Segurança, Assistência Social, Esporte, Fundação Pró-Lar Fundação Cultural.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Myriad Pro"/>
              </a:rPr>
              <a:t>Desenvolvimento Sustentável</a:t>
            </a:r>
            <a:r>
              <a:rPr lang="pt-BR" sz="1600" dirty="0">
                <a:latin typeface="Myriad Pro"/>
              </a:rPr>
              <a:t>: Infraestrutura, Mobilidade, Desenvolvimento Econômico, Meio Ambiente, SAAE e SRJ.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Myriad Pro"/>
              </a:rPr>
              <a:t>Gestão:</a:t>
            </a:r>
            <a:r>
              <a:rPr lang="pt-BR" sz="1600" dirty="0">
                <a:latin typeface="Myriad Pro"/>
              </a:rPr>
              <a:t> Administração, Finanças, Procuradoria, Gabinete, Planejamento, Governo, Câmara e IPMJ. </a:t>
            </a:r>
          </a:p>
          <a:p>
            <a:pPr algn="just">
              <a:lnSpc>
                <a:spcPct val="150000"/>
              </a:lnSpc>
            </a:pPr>
            <a:endParaRPr lang="pt-BR" sz="1400" dirty="0">
              <a:latin typeface="Myriad Pro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82314" y="6101484"/>
            <a:ext cx="7058729" cy="307777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400" b="1" i="1" dirty="0">
                <a:solidFill>
                  <a:srgbClr val="F39200"/>
                </a:solidFill>
                <a:latin typeface="Myriad Pro"/>
              </a:rPr>
              <a:t>(*) Este relatório não contempla  Fundações e Autarquias.</a:t>
            </a:r>
            <a:endParaRPr lang="pt-BR" b="1" dirty="0">
              <a:solidFill>
                <a:srgbClr val="F392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31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6524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81016" y="7011"/>
            <a:ext cx="7912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3. Receitas. </a:t>
            </a:r>
          </a:p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	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10858" y="607175"/>
            <a:ext cx="737446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1600" dirty="0">
                <a:latin typeface="Myriad Pro"/>
              </a:rPr>
              <a:t>A Prefeitura de Jacareí arrecadou, no ano de </a:t>
            </a:r>
            <a:r>
              <a:rPr lang="pt-BR" sz="1600" dirty="0" smtClean="0">
                <a:latin typeface="Myriad Pro"/>
              </a:rPr>
              <a:t>2021, </a:t>
            </a:r>
            <a:r>
              <a:rPr lang="pt-BR" sz="1600" dirty="0">
                <a:latin typeface="Myriad Pro"/>
              </a:rPr>
              <a:t>os valores demonstrados  nos gráficos  a seguir</a:t>
            </a:r>
            <a:r>
              <a:rPr lang="pt-BR" sz="1400" dirty="0">
                <a:latin typeface="Myriad Pro"/>
              </a:rPr>
              <a:t>:</a:t>
            </a:r>
          </a:p>
        </p:txBody>
      </p:sp>
      <p:sp>
        <p:nvSpPr>
          <p:cNvPr id="2" name="Retângulo 1"/>
          <p:cNvSpPr/>
          <p:nvPr/>
        </p:nvSpPr>
        <p:spPr>
          <a:xfrm>
            <a:off x="1220246" y="1589975"/>
            <a:ext cx="72763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3.1. Receitas Próprias Municipais.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71474" y="2522064"/>
            <a:ext cx="515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012264"/>
              </p:ext>
            </p:extLst>
          </p:nvPr>
        </p:nvGraphicFramePr>
        <p:xfrm>
          <a:off x="1220245" y="2066924"/>
          <a:ext cx="6965079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642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9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18212" y="294174"/>
            <a:ext cx="7912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	</a:t>
            </a:r>
          </a:p>
        </p:txBody>
      </p:sp>
      <p:sp>
        <p:nvSpPr>
          <p:cNvPr id="2" name="Retângulo 1"/>
          <p:cNvSpPr/>
          <p:nvPr/>
        </p:nvSpPr>
        <p:spPr>
          <a:xfrm>
            <a:off x="997933" y="617338"/>
            <a:ext cx="6636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3.2. Receitas de outras esferas.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06627"/>
              </p:ext>
            </p:extLst>
          </p:nvPr>
        </p:nvGraphicFramePr>
        <p:xfrm>
          <a:off x="1222057" y="1654492"/>
          <a:ext cx="7136497" cy="4312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3241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" y="3439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18212" y="294174"/>
            <a:ext cx="7912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	</a:t>
            </a:r>
          </a:p>
        </p:txBody>
      </p:sp>
      <p:sp>
        <p:nvSpPr>
          <p:cNvPr id="6" name="Retângulo 5"/>
          <p:cNvSpPr/>
          <p:nvPr/>
        </p:nvSpPr>
        <p:spPr>
          <a:xfrm>
            <a:off x="1024183" y="2189354"/>
            <a:ext cx="7077076" cy="1320015"/>
          </a:xfrm>
          <a:prstGeom prst="rect">
            <a:avLst/>
          </a:prstGeom>
          <a:solidFill>
            <a:srgbClr val="F39200"/>
          </a:solidFill>
          <a:ln>
            <a:solidFill>
              <a:srgbClr val="F3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105145" y="2189354"/>
            <a:ext cx="6915152" cy="825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dirty="0">
                <a:latin typeface="Myriad Pro"/>
              </a:rPr>
              <a:t>Acrescenta-se ainda, </a:t>
            </a:r>
            <a:r>
              <a:rPr lang="pt-BR" sz="1600" dirty="0" smtClean="0">
                <a:latin typeface="Myriad Pro"/>
              </a:rPr>
              <a:t>15 </a:t>
            </a:r>
            <a:r>
              <a:rPr lang="pt-BR" sz="1600" dirty="0">
                <a:latin typeface="Myriad Pro"/>
              </a:rPr>
              <a:t>milhões, referente a Receitas </a:t>
            </a:r>
            <a:r>
              <a:rPr lang="pt-BR" sz="1600" dirty="0" err="1" smtClean="0">
                <a:latin typeface="Myriad Pro"/>
              </a:rPr>
              <a:t>Extra-orçamentárias</a:t>
            </a:r>
            <a:r>
              <a:rPr lang="pt-BR" sz="1600" dirty="0">
                <a:latin typeface="Myriad Pro"/>
              </a:rPr>
              <a:t>, totalizando </a:t>
            </a:r>
            <a:r>
              <a:rPr lang="pt-BR" sz="1600" b="1" dirty="0" smtClean="0">
                <a:latin typeface="Myriad Pro"/>
              </a:rPr>
              <a:t>909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Reais.</a:t>
            </a:r>
          </a:p>
        </p:txBody>
      </p:sp>
    </p:spTree>
    <p:extLst>
      <p:ext uri="{BB962C8B-B14F-4D97-AF65-F5344CB8AC3E}">
        <p14:creationId xmlns:p14="http://schemas.microsoft.com/office/powerpoint/2010/main" val="3729005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9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99268" y="475038"/>
            <a:ext cx="7573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4. Despesa da Saúde.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916417" y="1066186"/>
            <a:ext cx="7374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/>
              <a:t>	</a:t>
            </a:r>
            <a:r>
              <a:rPr lang="pt-BR" sz="1600" dirty="0">
                <a:latin typeface="Myriad Pro"/>
              </a:rPr>
              <a:t>A Secretaria da Saúde gastou </a:t>
            </a:r>
            <a:r>
              <a:rPr lang="pt-BR" b="1" dirty="0" smtClean="0">
                <a:latin typeface="Myriad Pro"/>
              </a:rPr>
              <a:t>293,7 </a:t>
            </a:r>
            <a:r>
              <a:rPr lang="pt-BR" b="1" dirty="0">
                <a:latin typeface="Myriad Pro"/>
              </a:rPr>
              <a:t>milhões </a:t>
            </a:r>
            <a:r>
              <a:rPr lang="pt-BR" sz="1600" dirty="0">
                <a:latin typeface="Myriad Pro"/>
              </a:rPr>
              <a:t>de Reais, os quais foram investidos da seguinte forma:</a:t>
            </a:r>
            <a:endParaRPr lang="pt-BR" dirty="0">
              <a:latin typeface="Myriad Pro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519369" y="1727906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07492"/>
              </p:ext>
            </p:extLst>
          </p:nvPr>
        </p:nvGraphicFramePr>
        <p:xfrm>
          <a:off x="654036" y="2044724"/>
          <a:ext cx="7831342" cy="4180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5868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43" y="3439"/>
            <a:ext cx="9139415" cy="685456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08916" y="422275"/>
            <a:ext cx="8335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5. Despesas da Educação.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16340" y="1068606"/>
            <a:ext cx="737446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/>
              <a:t>	</a:t>
            </a:r>
            <a:r>
              <a:rPr lang="pt-BR" sz="1600" dirty="0">
                <a:latin typeface="Myriad Pro"/>
              </a:rPr>
              <a:t>A Secretaria da Educação gastou </a:t>
            </a:r>
            <a:r>
              <a:rPr lang="pt-BR" b="1" dirty="0" smtClean="0">
                <a:latin typeface="Myriad Pro"/>
              </a:rPr>
              <a:t>203,3 </a:t>
            </a:r>
            <a:r>
              <a:rPr lang="pt-BR" b="1" dirty="0">
                <a:latin typeface="Myriad Pro"/>
              </a:rPr>
              <a:t>milhões </a:t>
            </a:r>
            <a:r>
              <a:rPr lang="pt-BR" dirty="0">
                <a:latin typeface="Myriad Pro"/>
              </a:rPr>
              <a:t>de Reais</a:t>
            </a:r>
            <a:r>
              <a:rPr lang="pt-BR" sz="1600" dirty="0">
                <a:latin typeface="Myriad Pro"/>
              </a:rPr>
              <a:t>, os quais foram investidos da seguinte forma:</a:t>
            </a:r>
          </a:p>
          <a:p>
            <a:pPr algn="just">
              <a:lnSpc>
                <a:spcPct val="150000"/>
              </a:lnSpc>
            </a:pPr>
            <a:endParaRPr lang="pt-BR" sz="1600" dirty="0">
              <a:latin typeface="Myriad Pro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815986" y="5741290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*</a:t>
            </a:r>
            <a:r>
              <a:rPr lang="pt-BR" sz="1000" i="1" dirty="0"/>
              <a:t>Valores em milhares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179994"/>
              </p:ext>
            </p:extLst>
          </p:nvPr>
        </p:nvGraphicFramePr>
        <p:xfrm>
          <a:off x="621345" y="1935725"/>
          <a:ext cx="7772377" cy="406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899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60" y="0"/>
            <a:ext cx="8944040" cy="670803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89611" y="557349"/>
            <a:ext cx="8121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39200"/>
                </a:solidFill>
                <a:latin typeface="Myriad Pro Black" panose="020B0903030403020204" pitchFamily="34" charset="0"/>
              </a:rPr>
              <a:t>5.1. Evolução das Obras.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804330" y="1073052"/>
            <a:ext cx="7374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1400" dirty="0">
                <a:latin typeface="Myriad Pro"/>
              </a:rPr>
              <a:t>Ilustra-se, a seguir, as tabelas de acompanhamento de construções e reformas na área da Educação no ano de </a:t>
            </a:r>
            <a:r>
              <a:rPr lang="pt-BR" sz="1400" dirty="0" smtClean="0">
                <a:latin typeface="Myriad Pro"/>
              </a:rPr>
              <a:t>2021 </a:t>
            </a:r>
            <a:r>
              <a:rPr lang="pt-BR" sz="1400" dirty="0">
                <a:latin typeface="Myriad Pro"/>
              </a:rPr>
              <a:t>que totalizaram um investimento de </a:t>
            </a:r>
            <a:r>
              <a:rPr lang="pt-BR" sz="1400" b="1" dirty="0" smtClean="0">
                <a:latin typeface="Myriad Pro"/>
              </a:rPr>
              <a:t>16,6</a:t>
            </a:r>
            <a:r>
              <a:rPr lang="pt-BR" sz="1600" b="1" dirty="0" smtClean="0">
                <a:latin typeface="Myriad Pro"/>
              </a:rPr>
              <a:t> </a:t>
            </a:r>
            <a:r>
              <a:rPr lang="pt-BR" sz="1600" b="1" dirty="0">
                <a:latin typeface="Myriad Pro"/>
              </a:rPr>
              <a:t>milhões </a:t>
            </a:r>
            <a:r>
              <a:rPr lang="pt-BR" sz="1400" dirty="0">
                <a:latin typeface="Myriad Pro"/>
              </a:rPr>
              <a:t>de Reais.</a:t>
            </a:r>
            <a:endParaRPr lang="pt-BR" sz="1600" dirty="0">
              <a:latin typeface="Myriad Pro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9048"/>
              </p:ext>
            </p:extLst>
          </p:nvPr>
        </p:nvGraphicFramePr>
        <p:xfrm>
          <a:off x="2103963" y="2161077"/>
          <a:ext cx="4775200" cy="3596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567"/>
                <a:gridCol w="608386"/>
                <a:gridCol w="63374"/>
                <a:gridCol w="2233919"/>
                <a:gridCol w="1093194"/>
                <a:gridCol w="408760"/>
              </a:tblGrid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5429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  <a:latin typeface="Arial Black" panose="020B0A04020102020204" pitchFamily="34" charset="0"/>
                        </a:rPr>
                        <a:t>UNIDADES ATENDIDAS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 VALOR GASTO EM 2021 </a:t>
                      </a:r>
                      <a:endParaRPr lang="pt-BR" sz="12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4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2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CRECHES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CRECHE IMPERIAL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18.286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CRECHE MEIA-LUA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3.829.362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647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  <a:latin typeface="Arial Black" panose="020B0A04020102020204" pitchFamily="34" charset="0"/>
                        </a:rPr>
                        <a:t>3.847.648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FFFFFF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865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8439</TotalTime>
  <Words>357</Words>
  <Application>Microsoft Office PowerPoint</Application>
  <PresentationFormat>Apresentação na tela (4:3)</PresentationFormat>
  <Paragraphs>259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da  apresentação</dc:title>
  <dc:creator>Administrador</dc:creator>
  <cp:lastModifiedBy>Luis Carlos Turci</cp:lastModifiedBy>
  <cp:revision>605</cp:revision>
  <cp:lastPrinted>2020-02-18T13:32:50Z</cp:lastPrinted>
  <dcterms:created xsi:type="dcterms:W3CDTF">2017-07-11T14:05:00Z</dcterms:created>
  <dcterms:modified xsi:type="dcterms:W3CDTF">2022-03-02T19:42:02Z</dcterms:modified>
</cp:coreProperties>
</file>